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1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6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9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0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8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5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1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2EDC2-5847-460B-84B9-1FD0DF86937E}" type="datetimeFigureOut">
              <a:rPr lang="en-GB" smtClean="0"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7950-ECEE-4703-9A4C-2E5D55024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4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098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What sort of opposition to Stalin had developed before 1934?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42065"/>
            <a:ext cx="9144000" cy="543935"/>
          </a:xfrm>
        </p:spPr>
        <p:txBody>
          <a:bodyPr>
            <a:no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L/O – To assess the significance of opposition to Stalin before 1934  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6" y="2732980"/>
            <a:ext cx="2765398" cy="396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92" y="2929929"/>
            <a:ext cx="5137644" cy="346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4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The </a:t>
            </a:r>
            <a:r>
              <a:rPr lang="en-GB" b="1" u="sng" dirty="0" err="1" smtClean="0"/>
              <a:t>Ryutin</a:t>
            </a:r>
            <a:r>
              <a:rPr lang="en-GB" b="1" u="sng" dirty="0" smtClean="0"/>
              <a:t> Affair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899564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was also signs of opposition within the </a:t>
            </a:r>
            <a:r>
              <a:rPr lang="en-GB" dirty="0" smtClean="0">
                <a:solidFill>
                  <a:srgbClr val="FF0000"/>
                </a:solidFill>
              </a:rPr>
              <a:t>Politburo</a:t>
            </a:r>
            <a:r>
              <a:rPr lang="en-GB" dirty="0" smtClean="0"/>
              <a:t>. In 1932, former Moscow Party Secretary, </a:t>
            </a:r>
            <a:r>
              <a:rPr lang="en-GB" dirty="0" err="1" smtClean="0">
                <a:solidFill>
                  <a:srgbClr val="00B0F0"/>
                </a:solidFill>
              </a:rPr>
              <a:t>Ryutin</a:t>
            </a:r>
            <a:r>
              <a:rPr lang="en-GB" dirty="0" smtClean="0"/>
              <a:t>, circulated a 200-page document highly critical of Stalin. </a:t>
            </a:r>
          </a:p>
          <a:p>
            <a:endParaRPr lang="en-GB" dirty="0"/>
          </a:p>
          <a:p>
            <a:r>
              <a:rPr lang="en-GB" dirty="0" smtClean="0"/>
              <a:t>He called Stalin ‘</a:t>
            </a:r>
            <a:r>
              <a:rPr lang="en-GB" dirty="0" smtClean="0">
                <a:solidFill>
                  <a:srgbClr val="FFFF00"/>
                </a:solidFill>
              </a:rPr>
              <a:t>the evil genius of the Russian revolution</a:t>
            </a:r>
            <a:r>
              <a:rPr lang="en-GB" dirty="0" smtClean="0"/>
              <a:t>’. Referring to his ‘personal dictatorship’, he urged </a:t>
            </a:r>
            <a:r>
              <a:rPr lang="en-GB" dirty="0" smtClean="0">
                <a:solidFill>
                  <a:srgbClr val="92D050"/>
                </a:solidFill>
              </a:rPr>
              <a:t>Stalin’s removal</a:t>
            </a:r>
            <a:r>
              <a:rPr lang="en-GB" dirty="0" smtClean="0"/>
              <a:t>, and the end to collectivisation.</a:t>
            </a:r>
          </a:p>
          <a:p>
            <a:endParaRPr lang="en-GB" dirty="0"/>
          </a:p>
          <a:p>
            <a:r>
              <a:rPr lang="en-GB" dirty="0" smtClean="0"/>
              <a:t>Stalin wanted the death penalty for </a:t>
            </a:r>
            <a:r>
              <a:rPr lang="en-GB" dirty="0" err="1" smtClean="0"/>
              <a:t>Ryutin</a:t>
            </a:r>
            <a:r>
              <a:rPr lang="en-GB" dirty="0" smtClean="0"/>
              <a:t> but other members of the Politburo opposed Stalin and </a:t>
            </a:r>
            <a:r>
              <a:rPr lang="en-GB" dirty="0" err="1" smtClean="0"/>
              <a:t>Ryutin</a:t>
            </a:r>
            <a:r>
              <a:rPr lang="en-GB" dirty="0" smtClean="0"/>
              <a:t> was not executed. This was a </a:t>
            </a:r>
            <a:r>
              <a:rPr lang="en-GB" dirty="0" smtClean="0">
                <a:solidFill>
                  <a:srgbClr val="FFC000"/>
                </a:solidFill>
              </a:rPr>
              <a:t>major blow to Stalin’s authority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48" y="1840672"/>
            <a:ext cx="2474354" cy="296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2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17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Party Congress, 1934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201535" cy="57565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January 1934, the front page of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Pravda </a:t>
            </a:r>
            <a:r>
              <a:rPr lang="en-GB" dirty="0" smtClean="0"/>
              <a:t>announced ‘</a:t>
            </a:r>
            <a:r>
              <a:rPr lang="en-GB" dirty="0" smtClean="0">
                <a:solidFill>
                  <a:srgbClr val="FFFF00"/>
                </a:solidFill>
              </a:rPr>
              <a:t>Socialism in One Country has Won</a:t>
            </a:r>
            <a:r>
              <a:rPr lang="en-GB" dirty="0" smtClean="0"/>
              <a:t>’. The 17</a:t>
            </a:r>
            <a:r>
              <a:rPr lang="en-GB" baseline="30000" dirty="0" smtClean="0"/>
              <a:t>th</a:t>
            </a:r>
            <a:r>
              <a:rPr lang="en-GB" dirty="0" smtClean="0"/>
              <a:t> Party Congress which opened on 26</a:t>
            </a:r>
            <a:r>
              <a:rPr lang="en-GB" baseline="30000" dirty="0" smtClean="0"/>
              <a:t>th</a:t>
            </a:r>
            <a:r>
              <a:rPr lang="en-GB" dirty="0" smtClean="0"/>
              <a:t> February was announced as the ‘</a:t>
            </a:r>
            <a:r>
              <a:rPr lang="en-GB" dirty="0" smtClean="0">
                <a:solidFill>
                  <a:srgbClr val="00B0F0"/>
                </a:solidFill>
              </a:rPr>
              <a:t>Congress of Victors</a:t>
            </a:r>
            <a:r>
              <a:rPr lang="en-GB" dirty="0" smtClean="0"/>
              <a:t>.’ </a:t>
            </a:r>
          </a:p>
          <a:p>
            <a:endParaRPr lang="en-GB" dirty="0"/>
          </a:p>
          <a:p>
            <a:r>
              <a:rPr lang="en-GB" dirty="0" smtClean="0"/>
              <a:t>There was a feeling that economic change had been accomplished and it was</a:t>
            </a:r>
            <a:r>
              <a:rPr lang="en-GB" dirty="0" smtClean="0">
                <a:solidFill>
                  <a:srgbClr val="92D050"/>
                </a:solidFill>
              </a:rPr>
              <a:t> now possible to slow down</a:t>
            </a:r>
            <a:r>
              <a:rPr lang="en-GB" dirty="0" smtClean="0"/>
              <a:t>, stabilise and reduce the tensions caused by collectivisation and rapid industrialisation.</a:t>
            </a:r>
          </a:p>
          <a:p>
            <a:endParaRPr lang="en-GB" dirty="0"/>
          </a:p>
          <a:p>
            <a:r>
              <a:rPr lang="en-GB" dirty="0" smtClean="0"/>
              <a:t>Many wanted to reward workers with more food, more clothing and better living conditions.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35" y="301335"/>
            <a:ext cx="27940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35" y="2474767"/>
            <a:ext cx="279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0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17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Party Congress, 1934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899564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However Stalin made it clear that he </a:t>
            </a:r>
            <a:r>
              <a:rPr lang="en-GB" dirty="0" smtClean="0">
                <a:solidFill>
                  <a:srgbClr val="92D050"/>
                </a:solidFill>
              </a:rPr>
              <a:t>would not slacken the pace of industrialisation</a:t>
            </a:r>
            <a:r>
              <a:rPr lang="en-GB" dirty="0" smtClean="0"/>
              <a:t>. This opened up a split between Stalin and other leading members of the Politburo.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Sergei Kirov</a:t>
            </a:r>
            <a:r>
              <a:rPr lang="en-GB" dirty="0" smtClean="0"/>
              <a:t>, the popular Leningrad Party Boss, said ‘</a:t>
            </a:r>
            <a:r>
              <a:rPr lang="en-GB" dirty="0" smtClean="0">
                <a:solidFill>
                  <a:srgbClr val="00B0F0"/>
                </a:solidFill>
              </a:rPr>
              <a:t>The fundamental difficulties are behind us</a:t>
            </a:r>
            <a:r>
              <a:rPr lang="en-GB" dirty="0" smtClean="0"/>
              <a:t>’ and went on to talk about stopping grain seizures from peasants and increasing workers rations. </a:t>
            </a:r>
          </a:p>
          <a:p>
            <a:endParaRPr lang="en-GB" dirty="0"/>
          </a:p>
          <a:p>
            <a:r>
              <a:rPr lang="en-GB" dirty="0" smtClean="0"/>
              <a:t>He even received </a:t>
            </a:r>
            <a:r>
              <a:rPr lang="en-GB" dirty="0" smtClean="0">
                <a:solidFill>
                  <a:srgbClr val="FF0000"/>
                </a:solidFill>
              </a:rPr>
              <a:t>longer standing ovations </a:t>
            </a:r>
            <a:r>
              <a:rPr lang="en-GB" dirty="0" smtClean="0"/>
              <a:t>than Stalin!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290096"/>
            <a:ext cx="2011680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50" y="3437407"/>
            <a:ext cx="2149300" cy="297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0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17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Party Congress, 1934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7"/>
            <a:ext cx="6899564" cy="5756563"/>
          </a:xfrm>
        </p:spPr>
        <p:txBody>
          <a:bodyPr>
            <a:normAutofit/>
          </a:bodyPr>
          <a:lstStyle/>
          <a:p>
            <a:r>
              <a:rPr lang="en-GB" dirty="0" smtClean="0"/>
              <a:t>There is even evidence to suggest that provincial party delegates </a:t>
            </a:r>
            <a:r>
              <a:rPr lang="en-GB" dirty="0" smtClean="0">
                <a:solidFill>
                  <a:srgbClr val="FFFF00"/>
                </a:solidFill>
              </a:rPr>
              <a:t>asked Kirov to take over as General Secretary </a:t>
            </a:r>
            <a:r>
              <a:rPr lang="en-GB" dirty="0" smtClean="0"/>
              <a:t>from Stalin but </a:t>
            </a:r>
            <a:r>
              <a:rPr lang="en-GB" dirty="0" smtClean="0">
                <a:solidFill>
                  <a:srgbClr val="FF0000"/>
                </a:solidFill>
              </a:rPr>
              <a:t>he refused </a:t>
            </a:r>
            <a:r>
              <a:rPr lang="en-GB" dirty="0" smtClean="0"/>
              <a:t>– but Stalin was under threat.</a:t>
            </a:r>
          </a:p>
          <a:p>
            <a:endParaRPr lang="en-GB" dirty="0"/>
          </a:p>
          <a:p>
            <a:r>
              <a:rPr lang="en-GB" dirty="0" smtClean="0"/>
              <a:t>He even </a:t>
            </a:r>
            <a:r>
              <a:rPr lang="en-GB" dirty="0" smtClean="0">
                <a:solidFill>
                  <a:srgbClr val="00B0F0"/>
                </a:solidFill>
              </a:rPr>
              <a:t>did badly in elections </a:t>
            </a:r>
            <a:r>
              <a:rPr lang="en-GB" dirty="0" smtClean="0"/>
              <a:t>to the Central Committee. Kirov apparent received all but 3 of the 1225 votes – 300 did not vote for Stalin.</a:t>
            </a:r>
          </a:p>
          <a:p>
            <a:endParaRPr lang="en-GB" dirty="0"/>
          </a:p>
          <a:p>
            <a:r>
              <a:rPr lang="en-GB" dirty="0" smtClean="0"/>
              <a:t>The Congress also </a:t>
            </a:r>
            <a:r>
              <a:rPr lang="en-GB" dirty="0" smtClean="0">
                <a:solidFill>
                  <a:srgbClr val="92D050"/>
                </a:solidFill>
              </a:rPr>
              <a:t>abolished the post of General Secretary</a:t>
            </a:r>
            <a:r>
              <a:rPr lang="en-GB" dirty="0" smtClean="0"/>
              <a:t>. In principle, Stalin was no more important than Kirov.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98" y="299581"/>
            <a:ext cx="1981125" cy="245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1" y="3953814"/>
            <a:ext cx="2001092" cy="248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7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4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What sort of opposition to Stalin had developed before 1934?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5509"/>
            <a:ext cx="9144000" cy="538249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Using today’s notes and pages 34-35, </a:t>
            </a:r>
            <a:r>
              <a:rPr lang="en-GB" dirty="0" smtClean="0">
                <a:solidFill>
                  <a:srgbClr val="92D050"/>
                </a:solidFill>
              </a:rPr>
              <a:t>write a paragraph explaining what opposition Stalin faced before 1934 and why</a:t>
            </a:r>
            <a:r>
              <a:rPr lang="en-GB" dirty="0" smtClean="0"/>
              <a:t>. Consider:</a:t>
            </a:r>
          </a:p>
          <a:p>
            <a:pPr algn="ctr"/>
            <a:endParaRPr lang="en-GB" sz="1800" dirty="0" smtClean="0"/>
          </a:p>
          <a:p>
            <a:pPr lvl="1"/>
            <a:r>
              <a:rPr lang="en-GB" sz="2800" dirty="0" smtClean="0"/>
              <a:t>Why the Communist Party was unpopular with the people</a:t>
            </a:r>
          </a:p>
          <a:p>
            <a:pPr lvl="1"/>
            <a:r>
              <a:rPr lang="en-GB" sz="2800" dirty="0" smtClean="0"/>
              <a:t>Why many Communist were distressed by Stalin’s policies</a:t>
            </a:r>
          </a:p>
          <a:p>
            <a:pPr lvl="1"/>
            <a:r>
              <a:rPr lang="en-GB" sz="2800" dirty="0" smtClean="0"/>
              <a:t>What opposition Stalin faced in the regions</a:t>
            </a:r>
          </a:p>
          <a:p>
            <a:pPr lvl="1"/>
            <a:r>
              <a:rPr lang="en-GB" sz="2800" dirty="0" smtClean="0"/>
              <a:t>The </a:t>
            </a:r>
            <a:r>
              <a:rPr lang="en-GB" sz="2800" dirty="0" err="1" smtClean="0"/>
              <a:t>Chistka</a:t>
            </a:r>
            <a:r>
              <a:rPr lang="en-GB" sz="2800" dirty="0" smtClean="0"/>
              <a:t> of 1932-35</a:t>
            </a:r>
          </a:p>
          <a:p>
            <a:pPr lvl="1"/>
            <a:r>
              <a:rPr lang="en-GB" sz="2800" dirty="0" smtClean="0"/>
              <a:t>Opposition within the Party leadership</a:t>
            </a:r>
          </a:p>
          <a:p>
            <a:pPr lvl="1"/>
            <a:r>
              <a:rPr lang="en-GB" sz="2800" dirty="0" smtClean="0"/>
              <a:t>Stalin’s difficulties at the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Party Congress</a:t>
            </a:r>
          </a:p>
        </p:txBody>
      </p:sp>
    </p:spTree>
    <p:extLst>
      <p:ext uri="{BB962C8B-B14F-4D97-AF65-F5344CB8AC3E}">
        <p14:creationId xmlns:p14="http://schemas.microsoft.com/office/powerpoint/2010/main" val="31442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6045" y="-31172"/>
            <a:ext cx="2254828" cy="2140527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Stalin’s Russia: </a:t>
            </a:r>
            <a:r>
              <a:rPr lang="en-GB" sz="4000" b="1" dirty="0" smtClean="0"/>
              <a:t>1924-1953</a:t>
            </a:r>
            <a:endParaRPr lang="en-GB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8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b="1" u="sng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u="sng" strike="sngStrike" dirty="0" smtClean="0"/>
              <a:t>Origins and Rise of Stalin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trike="sngStrike" dirty="0" smtClean="0">
                <a:solidFill>
                  <a:srgbClr val="00B0F0"/>
                </a:solidFill>
              </a:rPr>
              <a:t>Historical Context of Stalin’s Rise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trike="sngStrike" dirty="0" smtClean="0">
                <a:solidFill>
                  <a:srgbClr val="00B0F0"/>
                </a:solidFill>
              </a:rPr>
              <a:t>Key Stages of the Power Struggle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trike="sngStrike" dirty="0" smtClean="0">
                <a:solidFill>
                  <a:srgbClr val="00B0F0"/>
                </a:solidFill>
              </a:rPr>
              <a:t>Why did Stalin emerge as leader? (Essay)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u="sng" strike="sngStrike" dirty="0" smtClean="0"/>
              <a:t>Ideology and Nature of Stalin’s State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trike="sngStrike" dirty="0" smtClean="0">
                <a:solidFill>
                  <a:srgbClr val="00B0F0"/>
                </a:solidFill>
              </a:rPr>
              <a:t>What role did ideology play in Stalin’s rise to power?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strike="sngStrike" dirty="0" smtClean="0">
                <a:solidFill>
                  <a:srgbClr val="00B0F0"/>
                </a:solidFill>
              </a:rPr>
              <a:t>Was Stalin’s ideology in line with that of Marx and Lenin?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Was Stalin’s state totalitarian? (Timed Essay)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u="sng" dirty="0" smtClean="0"/>
              <a:t>Establishment and Consolidation of Stalin’s Rule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How did the Great Purge 1936-39 help establish Stalin’s power?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How can the Great Terror be explained?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Was Stalin’s Personality responsible for the Great Terror? (Essay)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What other methods did Stalin use to maintain power?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u="sng" dirty="0" smtClean="0"/>
              <a:t>Domestic Policies and their Impact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Main features of Collectivisation and Five-Year Plans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How successful were Stalin’s economic policies? (Timed Essay)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Position of Women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dirty="0" smtClean="0"/>
              <a:t>Education, Young People and the 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/>
              <a:t>How did Stalin control the USSR?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70998"/>
            <a:ext cx="6546272" cy="568700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During the 1930s, Stalin </a:t>
            </a:r>
            <a:r>
              <a:rPr lang="en-GB" dirty="0" smtClean="0">
                <a:solidFill>
                  <a:srgbClr val="FFFF00"/>
                </a:solidFill>
              </a:rPr>
              <a:t>extended his control </a:t>
            </a:r>
            <a:r>
              <a:rPr lang="en-GB" dirty="0" smtClean="0"/>
              <a:t>of the Communist Party and the people of the USSR, using the machinery of </a:t>
            </a:r>
            <a:r>
              <a:rPr lang="en-GB" dirty="0" smtClean="0">
                <a:solidFill>
                  <a:srgbClr val="FF0000"/>
                </a:solidFill>
              </a:rPr>
              <a:t>state terror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In the mid 1930s, Stalin ordered the</a:t>
            </a:r>
            <a:r>
              <a:rPr lang="en-GB" dirty="0" smtClean="0">
                <a:solidFill>
                  <a:srgbClr val="00B0F0"/>
                </a:solidFill>
              </a:rPr>
              <a:t> Great Purges </a:t>
            </a:r>
            <a:r>
              <a:rPr lang="en-GB" dirty="0" smtClean="0"/>
              <a:t>which applied terror to the Communist Party itself. Old Bolsheviks were removed and anyone who showed signs of dissent were sent to prison camps. </a:t>
            </a:r>
            <a:r>
              <a:rPr lang="en-GB" dirty="0" smtClean="0">
                <a:solidFill>
                  <a:srgbClr val="92D050"/>
                </a:solidFill>
              </a:rPr>
              <a:t>Millions were murdered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He also used a ‘</a:t>
            </a:r>
            <a:r>
              <a:rPr lang="en-GB" dirty="0" smtClean="0">
                <a:solidFill>
                  <a:srgbClr val="FFFF00"/>
                </a:solidFill>
              </a:rPr>
              <a:t>cult of personality</a:t>
            </a:r>
            <a:r>
              <a:rPr lang="en-GB" dirty="0" smtClean="0"/>
              <a:t>’ and </a:t>
            </a:r>
            <a:r>
              <a:rPr lang="en-GB" dirty="0" smtClean="0">
                <a:solidFill>
                  <a:srgbClr val="FF0000"/>
                </a:solidFill>
              </a:rPr>
              <a:t>propaganda</a:t>
            </a:r>
            <a:r>
              <a:rPr lang="en-GB" dirty="0" smtClean="0"/>
              <a:t> that create a god-like leader image. Stalin was </a:t>
            </a:r>
            <a:r>
              <a:rPr lang="en-GB" dirty="0" smtClean="0">
                <a:solidFill>
                  <a:srgbClr val="00B0F0"/>
                </a:solidFill>
              </a:rPr>
              <a:t>feared and loved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88" y="1170998"/>
            <a:ext cx="2329575" cy="216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15" y="3699164"/>
            <a:ext cx="2002722" cy="29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What are Purges?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7160654" cy="5756563"/>
          </a:xfrm>
        </p:spPr>
        <p:txBody>
          <a:bodyPr/>
          <a:lstStyle/>
          <a:p>
            <a:r>
              <a:rPr lang="en-GB" dirty="0" smtClean="0"/>
              <a:t>‘Purge’ refers to ‘</a:t>
            </a:r>
            <a:r>
              <a:rPr lang="en-GB" dirty="0" smtClean="0">
                <a:solidFill>
                  <a:srgbClr val="00B0F0"/>
                </a:solidFill>
              </a:rPr>
              <a:t>cleaning out</a:t>
            </a:r>
            <a:r>
              <a:rPr lang="en-GB" dirty="0" smtClean="0"/>
              <a:t>’ or ‘</a:t>
            </a:r>
            <a:r>
              <a:rPr lang="en-GB" dirty="0" smtClean="0">
                <a:solidFill>
                  <a:srgbClr val="FFFF00"/>
                </a:solidFill>
              </a:rPr>
              <a:t>cleansing</a:t>
            </a:r>
            <a:r>
              <a:rPr lang="en-GB" dirty="0" smtClean="0"/>
              <a:t>’ an organism of impurities. The first purge in the Communist Party took place in 1918 and there were many throughout the 1920s.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 err="1" smtClean="0">
                <a:solidFill>
                  <a:srgbClr val="FF0000"/>
                </a:solidFill>
              </a:rPr>
              <a:t>Chistka</a:t>
            </a:r>
            <a:r>
              <a:rPr lang="en-GB" dirty="0" smtClean="0"/>
              <a:t> (cleansing) was mostly a </a:t>
            </a:r>
            <a:r>
              <a:rPr lang="en-GB" dirty="0" smtClean="0">
                <a:solidFill>
                  <a:srgbClr val="FFFF00"/>
                </a:solidFill>
              </a:rPr>
              <a:t>non-violent</a:t>
            </a:r>
            <a:r>
              <a:rPr lang="en-GB" dirty="0" smtClean="0"/>
              <a:t> process. Party members had to exchange their membership cards for new ones but many were refused new cards. Members were expelled but </a:t>
            </a:r>
            <a:r>
              <a:rPr lang="en-GB" dirty="0" smtClean="0">
                <a:solidFill>
                  <a:srgbClr val="FFC000"/>
                </a:solidFill>
              </a:rPr>
              <a:t>not arrested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People were expelled for drunkenness, corruption and not being an active member.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240926"/>
            <a:ext cx="1986500" cy="1909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058" y="3182088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What changed?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7481455" cy="5756563"/>
          </a:xfrm>
        </p:spPr>
        <p:txBody>
          <a:bodyPr/>
          <a:lstStyle/>
          <a:p>
            <a:r>
              <a:rPr lang="en-GB" dirty="0" smtClean="0"/>
              <a:t>After the murder of </a:t>
            </a:r>
            <a:r>
              <a:rPr lang="en-GB" dirty="0" smtClean="0">
                <a:solidFill>
                  <a:srgbClr val="00B0F0"/>
                </a:solidFill>
              </a:rPr>
              <a:t>Sergei Kirov </a:t>
            </a:r>
            <a:r>
              <a:rPr lang="en-GB" dirty="0" smtClean="0"/>
              <a:t>in 1934, the purges </a:t>
            </a:r>
            <a:r>
              <a:rPr lang="en-GB" dirty="0" smtClean="0">
                <a:solidFill>
                  <a:srgbClr val="FFC000"/>
                </a:solidFill>
              </a:rPr>
              <a:t>changed</a:t>
            </a:r>
            <a:r>
              <a:rPr lang="en-GB" dirty="0" smtClean="0"/>
              <a:t>. From 1936-38, many old Bolshevik leaders were </a:t>
            </a:r>
            <a:r>
              <a:rPr lang="en-GB" dirty="0" smtClean="0">
                <a:solidFill>
                  <a:srgbClr val="92D050"/>
                </a:solidFill>
              </a:rPr>
              <a:t>murdered</a:t>
            </a:r>
            <a:r>
              <a:rPr lang="en-GB" dirty="0" smtClean="0"/>
              <a:t>, the party itself was purged ruthlessly and violently and other groups were targeted in society.</a:t>
            </a:r>
          </a:p>
          <a:p>
            <a:endParaRPr lang="en-GB" dirty="0"/>
          </a:p>
          <a:p>
            <a:r>
              <a:rPr lang="en-GB" dirty="0" smtClean="0"/>
              <a:t>There are 3 phases in the purges of the 1930s: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92D050"/>
                </a:solidFill>
              </a:rPr>
              <a:t>The </a:t>
            </a:r>
            <a:r>
              <a:rPr lang="en-GB" dirty="0" err="1" smtClean="0">
                <a:solidFill>
                  <a:srgbClr val="92D050"/>
                </a:solidFill>
              </a:rPr>
              <a:t>chistka</a:t>
            </a:r>
            <a:r>
              <a:rPr lang="en-GB" dirty="0" smtClean="0">
                <a:solidFill>
                  <a:srgbClr val="92D050"/>
                </a:solidFill>
              </a:rPr>
              <a:t> of 1932-35 </a:t>
            </a:r>
            <a:r>
              <a:rPr lang="en-GB" dirty="0" smtClean="0"/>
              <a:t>where over 20% of party members were expelled non-violently.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The show trials </a:t>
            </a:r>
            <a:r>
              <a:rPr lang="en-GB" dirty="0" smtClean="0"/>
              <a:t>which saw old Bolsheviks publically tried and executed.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>
                <a:solidFill>
                  <a:srgbClr val="00B0F0"/>
                </a:solidFill>
              </a:rPr>
              <a:t>The Great Terror </a:t>
            </a:r>
            <a:r>
              <a:rPr lang="en-GB" dirty="0" smtClean="0"/>
              <a:t>of 1937-38 when 1000s of party members, officials, armed force and professionals were denounced, arrested and executed.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91" y="431764"/>
            <a:ext cx="2011680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300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Why was the Party unpopular?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380577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By 1933, the Communist Party was </a:t>
            </a:r>
            <a:r>
              <a:rPr lang="en-GB" dirty="0" smtClean="0">
                <a:solidFill>
                  <a:srgbClr val="FF0000"/>
                </a:solidFill>
              </a:rPr>
              <a:t>extremely unpopular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00B0F0"/>
                </a:solidFill>
              </a:rPr>
              <a:t>Rapid industrialisation </a:t>
            </a:r>
            <a:r>
              <a:rPr lang="en-GB" dirty="0" smtClean="0"/>
              <a:t>had created tension and stress in society which put a strain on relations between the party and the people.</a:t>
            </a:r>
          </a:p>
          <a:p>
            <a:endParaRPr lang="en-GB" dirty="0"/>
          </a:p>
          <a:p>
            <a:r>
              <a:rPr lang="en-GB" dirty="0" smtClean="0"/>
              <a:t>The violence of </a:t>
            </a:r>
            <a:r>
              <a:rPr lang="en-GB" dirty="0" smtClean="0">
                <a:solidFill>
                  <a:srgbClr val="00B0F0"/>
                </a:solidFill>
              </a:rPr>
              <a:t>forced collectivisation </a:t>
            </a:r>
            <a:r>
              <a:rPr lang="en-GB" dirty="0" smtClean="0"/>
              <a:t>and the </a:t>
            </a:r>
            <a:r>
              <a:rPr lang="en-GB" dirty="0" smtClean="0">
                <a:solidFill>
                  <a:srgbClr val="FFFF00"/>
                </a:solidFill>
              </a:rPr>
              <a:t>famine of 1932-33 </a:t>
            </a:r>
            <a:r>
              <a:rPr lang="en-GB" dirty="0" smtClean="0"/>
              <a:t>had alienated the peasantry, making the murder of rural Communist a regular event.</a:t>
            </a:r>
          </a:p>
          <a:p>
            <a:endParaRPr lang="en-GB" dirty="0"/>
          </a:p>
          <a:p>
            <a:r>
              <a:rPr lang="en-GB" dirty="0" smtClean="0"/>
              <a:t>Urban workers were angered by </a:t>
            </a:r>
            <a:r>
              <a:rPr lang="en-GB" dirty="0" smtClean="0">
                <a:solidFill>
                  <a:srgbClr val="92D050"/>
                </a:solidFill>
              </a:rPr>
              <a:t>low wages, strict controls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92D050"/>
                </a:solidFill>
              </a:rPr>
              <a:t>harsh punishments </a:t>
            </a:r>
            <a:r>
              <a:rPr lang="en-GB" dirty="0" smtClean="0"/>
              <a:t>in the workplace.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98" y="4779817"/>
            <a:ext cx="2763423" cy="196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77" y="927213"/>
            <a:ext cx="2625144" cy="184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84" y="2809448"/>
            <a:ext cx="2774190" cy="191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3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Why were Party members angry?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899564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cities were </a:t>
            </a:r>
            <a:r>
              <a:rPr lang="en-GB" dirty="0" smtClean="0">
                <a:solidFill>
                  <a:srgbClr val="92D050"/>
                </a:solidFill>
              </a:rPr>
              <a:t>overcrowded, insanitary, and violent</a:t>
            </a:r>
            <a:r>
              <a:rPr lang="en-GB" dirty="0" smtClean="0"/>
              <a:t>. Hatred was high among ‘former people’ such as priests, industrialists, traders and ‘bourgeois specialists’. </a:t>
            </a:r>
          </a:p>
          <a:p>
            <a:endParaRPr lang="en-GB" dirty="0"/>
          </a:p>
          <a:p>
            <a:r>
              <a:rPr lang="en-GB" dirty="0" smtClean="0"/>
              <a:t>Most party members were becoming disturbed by the </a:t>
            </a:r>
            <a:r>
              <a:rPr lang="en-GB" dirty="0" smtClean="0">
                <a:solidFill>
                  <a:srgbClr val="FFFF00"/>
                </a:solidFill>
              </a:rPr>
              <a:t>disaffection in the cities</a:t>
            </a:r>
            <a:r>
              <a:rPr lang="en-GB" dirty="0" smtClean="0"/>
              <a:t>. Many were horrified by the </a:t>
            </a:r>
            <a:r>
              <a:rPr lang="en-GB" dirty="0" smtClean="0">
                <a:solidFill>
                  <a:srgbClr val="FF0000"/>
                </a:solidFill>
              </a:rPr>
              <a:t>terror methods </a:t>
            </a:r>
            <a:r>
              <a:rPr lang="en-GB" dirty="0" smtClean="0"/>
              <a:t>used to collectivise agriculture, and the </a:t>
            </a:r>
            <a:r>
              <a:rPr lang="en-GB" dirty="0" smtClean="0">
                <a:solidFill>
                  <a:srgbClr val="00B0F0"/>
                </a:solidFill>
              </a:rPr>
              <a:t>waging of war </a:t>
            </a:r>
            <a:r>
              <a:rPr lang="en-GB" dirty="0" smtClean="0"/>
              <a:t>on the peasants.</a:t>
            </a:r>
          </a:p>
          <a:p>
            <a:endParaRPr lang="en-GB" dirty="0"/>
          </a:p>
          <a:p>
            <a:r>
              <a:rPr lang="en-GB" dirty="0" smtClean="0"/>
              <a:t>This was not the road to socialist construction that they had envisaged. Some event </a:t>
            </a:r>
            <a:r>
              <a:rPr lang="en-GB" dirty="0" smtClean="0">
                <a:solidFill>
                  <a:srgbClr val="92D050"/>
                </a:solidFill>
              </a:rPr>
              <a:t>committed suicide</a:t>
            </a:r>
            <a:r>
              <a:rPr lang="en-GB" dirty="0" smtClean="0"/>
              <a:t>, including Stalin’s wife, </a:t>
            </a:r>
            <a:r>
              <a:rPr lang="en-GB" dirty="0" err="1" smtClean="0">
                <a:solidFill>
                  <a:srgbClr val="FFFF00"/>
                </a:solidFill>
              </a:rPr>
              <a:t>Nadezda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Allilueva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01" y="3850929"/>
            <a:ext cx="1905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338" y="1007839"/>
            <a:ext cx="1381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Opposition in the Regions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490952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Stalin’s policies of rapid industrialisation and collectivisation </a:t>
            </a:r>
            <a:r>
              <a:rPr lang="en-GB" dirty="0" smtClean="0">
                <a:solidFill>
                  <a:srgbClr val="FFFF00"/>
                </a:solidFill>
              </a:rPr>
              <a:t>brought dissension </a:t>
            </a:r>
            <a:r>
              <a:rPr lang="en-GB" dirty="0" smtClean="0"/>
              <a:t>in the party at large in the regions of the USSR.</a:t>
            </a:r>
          </a:p>
          <a:p>
            <a:endParaRPr lang="en-GB" dirty="0"/>
          </a:p>
          <a:p>
            <a:r>
              <a:rPr lang="en-GB" dirty="0" smtClean="0"/>
              <a:t>Local party members were </a:t>
            </a:r>
            <a:r>
              <a:rPr lang="en-GB" dirty="0" smtClean="0">
                <a:solidFill>
                  <a:srgbClr val="00B0F0"/>
                </a:solidFill>
              </a:rPr>
              <a:t>unwilling to implement central policies and orders</a:t>
            </a:r>
            <a:r>
              <a:rPr lang="en-GB" dirty="0" smtClean="0"/>
              <a:t>. They argued about high grain collection targets, were unwilling to identify kulaks or get rid of specialists who might help them reach production targets.</a:t>
            </a:r>
          </a:p>
          <a:p>
            <a:endParaRPr lang="en-GB" dirty="0"/>
          </a:p>
          <a:p>
            <a:r>
              <a:rPr lang="en-GB" dirty="0" smtClean="0"/>
              <a:t>Most </a:t>
            </a:r>
            <a:r>
              <a:rPr lang="en-GB" dirty="0" smtClean="0">
                <a:solidFill>
                  <a:srgbClr val="FF0000"/>
                </a:solidFill>
              </a:rPr>
              <a:t>hated the degree of terror </a:t>
            </a:r>
            <a:r>
              <a:rPr lang="en-GB" dirty="0" smtClean="0"/>
              <a:t>the central government demanded.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86" y="207817"/>
            <a:ext cx="2486547" cy="343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3" y="4572000"/>
            <a:ext cx="2902041" cy="217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3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101436"/>
          </a:xfrm>
        </p:spPr>
        <p:txBody>
          <a:bodyPr/>
          <a:lstStyle/>
          <a:p>
            <a:r>
              <a:rPr lang="en-GB" b="1" u="sng" dirty="0" smtClean="0"/>
              <a:t>Early Purges 1932-35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436"/>
            <a:ext cx="6226508" cy="5756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Party leaders became angry with this </a:t>
            </a:r>
            <a:r>
              <a:rPr lang="en-GB" dirty="0" smtClean="0">
                <a:solidFill>
                  <a:srgbClr val="FFFF00"/>
                </a:solidFill>
              </a:rPr>
              <a:t>lack of party discipline</a:t>
            </a:r>
            <a:r>
              <a:rPr lang="en-GB" dirty="0" smtClean="0"/>
              <a:t>. In December 1932 they launched a </a:t>
            </a:r>
            <a:r>
              <a:rPr lang="en-GB" dirty="0" err="1" smtClean="0">
                <a:solidFill>
                  <a:srgbClr val="00B0F0"/>
                </a:solidFill>
              </a:rPr>
              <a:t>Chistka</a:t>
            </a:r>
            <a:r>
              <a:rPr lang="en-GB" dirty="0" smtClean="0"/>
              <a:t> (cleansing/purge) of party members.</a:t>
            </a:r>
          </a:p>
          <a:p>
            <a:endParaRPr lang="en-GB" dirty="0"/>
          </a:p>
          <a:p>
            <a:r>
              <a:rPr lang="en-GB" dirty="0" smtClean="0"/>
              <a:t>Its target was party members who, ‘</a:t>
            </a:r>
            <a:r>
              <a:rPr lang="en-GB" dirty="0" smtClean="0">
                <a:solidFill>
                  <a:srgbClr val="92D050"/>
                </a:solidFill>
              </a:rPr>
              <a:t>do not carry out decisions…and who are turncoats who have allied themselves with bourgeois elements</a:t>
            </a:r>
            <a:r>
              <a:rPr lang="en-GB" dirty="0" smtClean="0"/>
              <a:t>.’</a:t>
            </a:r>
          </a:p>
          <a:p>
            <a:endParaRPr lang="en-GB" dirty="0"/>
          </a:p>
          <a:p>
            <a:r>
              <a:rPr lang="en-GB" dirty="0" smtClean="0"/>
              <a:t>By 1935, </a:t>
            </a:r>
            <a:r>
              <a:rPr lang="en-GB" dirty="0" smtClean="0">
                <a:solidFill>
                  <a:srgbClr val="FF0000"/>
                </a:solidFill>
              </a:rPr>
              <a:t>22% of party members had lost their membership</a:t>
            </a:r>
            <a:r>
              <a:rPr lang="en-GB" dirty="0" smtClean="0"/>
              <a:t>. It was also used to expel those who disagreed with Stalin’s party line.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08" y="149039"/>
            <a:ext cx="2802499" cy="233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31" y="3129566"/>
            <a:ext cx="2181652" cy="33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1207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What sort of opposition to Stalin had developed before 1934?</vt:lpstr>
      <vt:lpstr>Stalin’s Russia: 1924-1953</vt:lpstr>
      <vt:lpstr>How did Stalin control the USSR?</vt:lpstr>
      <vt:lpstr>What are Purges?</vt:lpstr>
      <vt:lpstr>What changed?</vt:lpstr>
      <vt:lpstr>Why was the Party unpopular?</vt:lpstr>
      <vt:lpstr>Why were Party members angry?</vt:lpstr>
      <vt:lpstr>Opposition in the Regions</vt:lpstr>
      <vt:lpstr>Early Purges 1932-35</vt:lpstr>
      <vt:lpstr>The Ryutin Affair</vt:lpstr>
      <vt:lpstr>17th Party Congress, 1934</vt:lpstr>
      <vt:lpstr>17th Party Congress, 1934</vt:lpstr>
      <vt:lpstr>17th Party Congress, 1934</vt:lpstr>
      <vt:lpstr>What sort of opposition to Stalin had developed before 1934?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sort of opposition to Stalin had developed before 1934?</dc:title>
  <dc:creator>Stephen Budd</dc:creator>
  <cp:lastModifiedBy>Stephen Budd</cp:lastModifiedBy>
  <cp:revision>26</cp:revision>
  <dcterms:created xsi:type="dcterms:W3CDTF">2013-10-17T12:46:32Z</dcterms:created>
  <dcterms:modified xsi:type="dcterms:W3CDTF">2013-10-18T04:17:56Z</dcterms:modified>
</cp:coreProperties>
</file>