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0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8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7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5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5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F2FE-E129-4AF1-93EE-C10C4C8985FB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56A8D-1FED-4717-9027-CC7D9E6DF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9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9371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What were the main issues in the leadership struggle?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7929"/>
            <a:ext cx="9144000" cy="886835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L/O – To identify and understand the key debates over government policy that lay behind the power struggle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11" y="2864859"/>
            <a:ext cx="5790432" cy="34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655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Questions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173"/>
            <a:ext cx="9144000" cy="56838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Make notes summarising the key issues facing the party in the 1920s.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contender would be most hindered by the leadership issue?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 you think the divisive NEP debate would affect the chances of particular contenders?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policy – ‘Permanent Revolution’ or ‘Socialism in One Country’ – do you think would most appeal to party members after so many years of conflict? Which contender would this help most?</a:t>
            </a:r>
          </a:p>
        </p:txBody>
      </p:sp>
    </p:spTree>
    <p:extLst>
      <p:ext uri="{BB962C8B-B14F-4D97-AF65-F5344CB8AC3E}">
        <p14:creationId xmlns:p14="http://schemas.microsoft.com/office/powerpoint/2010/main" val="2329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Main issues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6982691" cy="5624657"/>
          </a:xfrm>
        </p:spPr>
        <p:txBody>
          <a:bodyPr>
            <a:normAutofit/>
          </a:bodyPr>
          <a:lstStyle/>
          <a:p>
            <a:r>
              <a:rPr lang="en-GB" dirty="0" smtClean="0"/>
              <a:t>When we study power struggles, we often focus on the </a:t>
            </a:r>
            <a:r>
              <a:rPr lang="en-GB" dirty="0" smtClean="0">
                <a:solidFill>
                  <a:srgbClr val="FFFF00"/>
                </a:solidFill>
              </a:rPr>
              <a:t>personalities</a:t>
            </a:r>
            <a:r>
              <a:rPr lang="en-GB" dirty="0" smtClean="0"/>
              <a:t> involved, their strengths and weaknesses, and </a:t>
            </a:r>
            <a:r>
              <a:rPr lang="en-GB" dirty="0" smtClean="0">
                <a:solidFill>
                  <a:srgbClr val="FFFF00"/>
                </a:solidFill>
              </a:rPr>
              <a:t>why</a:t>
            </a:r>
            <a:r>
              <a:rPr lang="en-GB" dirty="0" smtClean="0"/>
              <a:t> one emerged stronger than the others.</a:t>
            </a:r>
          </a:p>
          <a:p>
            <a:endParaRPr lang="en-GB" dirty="0"/>
          </a:p>
          <a:p>
            <a:r>
              <a:rPr lang="en-GB" dirty="0" smtClean="0"/>
              <a:t>But we also have to look at the </a:t>
            </a:r>
            <a:r>
              <a:rPr lang="en-GB" dirty="0" smtClean="0">
                <a:solidFill>
                  <a:srgbClr val="FFFF00"/>
                </a:solidFill>
              </a:rPr>
              <a:t>issues</a:t>
            </a:r>
            <a:r>
              <a:rPr lang="en-GB" dirty="0" smtClean="0"/>
              <a:t> that were uppermost in people’s minds when the struggle was taking place. These are just as important in </a:t>
            </a:r>
            <a:r>
              <a:rPr lang="en-GB" dirty="0" smtClean="0">
                <a:solidFill>
                  <a:srgbClr val="FFFF00"/>
                </a:solidFill>
              </a:rPr>
              <a:t>persuading people </a:t>
            </a:r>
            <a:r>
              <a:rPr lang="en-GB" dirty="0" smtClean="0"/>
              <a:t>to support one candidate rather than another.</a:t>
            </a:r>
          </a:p>
          <a:p>
            <a:endParaRPr lang="en-GB" dirty="0"/>
          </a:p>
          <a:p>
            <a:r>
              <a:rPr lang="en-GB" dirty="0" smtClean="0"/>
              <a:t>The key issues were to do with: </a:t>
            </a:r>
            <a:r>
              <a:rPr lang="en-GB" dirty="0" smtClean="0">
                <a:solidFill>
                  <a:srgbClr val="FF0000"/>
                </a:solidFill>
              </a:rPr>
              <a:t>leadership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industrialisation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party policy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34" y="219941"/>
            <a:ext cx="2429071" cy="175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48" y="4045670"/>
            <a:ext cx="2057292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728513"/>
            <a:ext cx="201168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7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1. The nature of the leadership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7367155" cy="55324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Many party members did not want one person to rule the party. After Lenin, they hoped that ‘</a:t>
            </a:r>
            <a:r>
              <a:rPr lang="en-GB" dirty="0" smtClean="0">
                <a:solidFill>
                  <a:srgbClr val="FFFF00"/>
                </a:solidFill>
              </a:rPr>
              <a:t>collective leadership</a:t>
            </a:r>
            <a:r>
              <a:rPr lang="en-GB" dirty="0" smtClean="0"/>
              <a:t>’ would be a more socialist way of running the state.</a:t>
            </a:r>
          </a:p>
          <a:p>
            <a:endParaRPr lang="en-GB" dirty="0"/>
          </a:p>
          <a:p>
            <a:r>
              <a:rPr lang="en-GB" dirty="0" smtClean="0"/>
              <a:t>Party members feared that a ‘</a:t>
            </a:r>
            <a:r>
              <a:rPr lang="en-GB" dirty="0" smtClean="0">
                <a:solidFill>
                  <a:srgbClr val="00B0F0"/>
                </a:solidFill>
              </a:rPr>
              <a:t>dictator</a:t>
            </a:r>
            <a:r>
              <a:rPr lang="en-GB" dirty="0" smtClean="0"/>
              <a:t>’ could emerge to take control of the centralised state that had developed by 1924.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F0"/>
                </a:solidFill>
              </a:rPr>
              <a:t>Many feared Trotsky</a:t>
            </a:r>
            <a:r>
              <a:rPr lang="en-GB" dirty="0" smtClean="0"/>
              <a:t>! He was </a:t>
            </a:r>
            <a:r>
              <a:rPr lang="en-GB" dirty="0" smtClean="0">
                <a:solidFill>
                  <a:srgbClr val="FF0000"/>
                </a:solidFill>
              </a:rPr>
              <a:t>commander of the Red Army</a:t>
            </a:r>
            <a:r>
              <a:rPr lang="en-GB" dirty="0" smtClean="0"/>
              <a:t> and could crush opposition. He was also seen as </a:t>
            </a:r>
            <a:r>
              <a:rPr lang="en-GB" dirty="0" smtClean="0">
                <a:solidFill>
                  <a:srgbClr val="FFFF00"/>
                </a:solidFill>
              </a:rPr>
              <a:t>arrogant</a:t>
            </a:r>
            <a:r>
              <a:rPr lang="en-GB" dirty="0" smtClean="0"/>
              <a:t> and had his own ideas about the direction of the party. This confirmed such fears.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96" y="0"/>
            <a:ext cx="1736459" cy="228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12" y="4301835"/>
            <a:ext cx="1790943" cy="255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69" y="2482712"/>
            <a:ext cx="1534228" cy="160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7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316" cy="6858000"/>
          </a:xfrm>
        </p:spPr>
      </p:pic>
    </p:spTree>
    <p:extLst>
      <p:ext uri="{BB962C8B-B14F-4D97-AF65-F5344CB8AC3E}">
        <p14:creationId xmlns:p14="http://schemas.microsoft.com/office/powerpoint/2010/main" val="155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1. The nature of the leadership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2"/>
            <a:ext cx="5579918" cy="5532437"/>
          </a:xfrm>
        </p:spPr>
        <p:txBody>
          <a:bodyPr>
            <a:normAutofit/>
          </a:bodyPr>
          <a:lstStyle/>
          <a:p>
            <a:r>
              <a:rPr lang="en-GB" dirty="0" smtClean="0"/>
              <a:t>Party members were also worried about the </a:t>
            </a:r>
            <a:r>
              <a:rPr lang="en-GB" dirty="0" smtClean="0">
                <a:solidFill>
                  <a:srgbClr val="FFFF00"/>
                </a:solidFill>
              </a:rPr>
              <a:t>unity of the party </a:t>
            </a:r>
            <a:r>
              <a:rPr lang="en-GB" dirty="0" smtClean="0"/>
              <a:t>after Lenin’s death. They knew the Party had to stick together in order to transform an </a:t>
            </a:r>
            <a:r>
              <a:rPr lang="en-GB" dirty="0" smtClean="0">
                <a:solidFill>
                  <a:srgbClr val="00B0F0"/>
                </a:solidFill>
              </a:rPr>
              <a:t>unwilling population </a:t>
            </a:r>
            <a:r>
              <a:rPr lang="en-GB" dirty="0" smtClean="0"/>
              <a:t>into </a:t>
            </a:r>
            <a:r>
              <a:rPr lang="en-GB" dirty="0" smtClean="0">
                <a:solidFill>
                  <a:srgbClr val="FFC000"/>
                </a:solidFill>
              </a:rPr>
              <a:t>good socialists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Therefore they did not want a leader who might </a:t>
            </a:r>
            <a:r>
              <a:rPr lang="en-GB" dirty="0" smtClean="0">
                <a:solidFill>
                  <a:srgbClr val="FFFF00"/>
                </a:solidFill>
              </a:rPr>
              <a:t>cause divisions </a:t>
            </a:r>
            <a:r>
              <a:rPr lang="en-GB" dirty="0" smtClean="0"/>
              <a:t>amongst the different wings of the party and split it. Many feared </a:t>
            </a:r>
            <a:r>
              <a:rPr lang="en-GB" dirty="0" smtClean="0">
                <a:solidFill>
                  <a:srgbClr val="FF0000"/>
                </a:solidFill>
              </a:rPr>
              <a:t>Trotsky</a:t>
            </a:r>
            <a:r>
              <a:rPr lang="en-GB" dirty="0" smtClean="0"/>
              <a:t> would do this!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37" y="1210354"/>
            <a:ext cx="3496853" cy="308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3" y="3743291"/>
            <a:ext cx="2580178" cy="293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6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2. The NEP and Industrialisation Debate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2"/>
            <a:ext cx="6199618" cy="553243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NEP was the </a:t>
            </a:r>
            <a:r>
              <a:rPr lang="en-GB" dirty="0" smtClean="0">
                <a:solidFill>
                  <a:srgbClr val="FFFF00"/>
                </a:solidFill>
              </a:rPr>
              <a:t>key issue </a:t>
            </a:r>
            <a:r>
              <a:rPr lang="en-GB" dirty="0" smtClean="0"/>
              <a:t>in party conference debates. Everybody agreed on the need to industrialise – it was key to creating a large class of </a:t>
            </a:r>
            <a:r>
              <a:rPr lang="en-GB" dirty="0" smtClean="0">
                <a:solidFill>
                  <a:srgbClr val="00B0F0"/>
                </a:solidFill>
              </a:rPr>
              <a:t>proletarian workers </a:t>
            </a:r>
            <a:r>
              <a:rPr lang="en-GB" dirty="0" smtClean="0"/>
              <a:t>to build socialism.</a:t>
            </a:r>
          </a:p>
          <a:p>
            <a:endParaRPr lang="en-GB" dirty="0"/>
          </a:p>
          <a:p>
            <a:r>
              <a:rPr lang="en-GB" dirty="0" smtClean="0"/>
              <a:t>The question was how to do this in the most </a:t>
            </a:r>
            <a:r>
              <a:rPr lang="en-GB" dirty="0" smtClean="0">
                <a:solidFill>
                  <a:srgbClr val="00B0F0"/>
                </a:solidFill>
              </a:rPr>
              <a:t>effective way</a:t>
            </a:r>
            <a:r>
              <a:rPr lang="en-GB" dirty="0" smtClean="0"/>
              <a:t>. Was the NEP the best way?</a:t>
            </a:r>
          </a:p>
          <a:p>
            <a:endParaRPr lang="en-GB" dirty="0"/>
          </a:p>
          <a:p>
            <a:r>
              <a:rPr lang="en-GB" dirty="0" smtClean="0"/>
              <a:t>By the mid 1920s, party members were disturbed by the growth of a rich superclass, property dealing, land speculation, gambling and prostitution – </a:t>
            </a:r>
            <a:r>
              <a:rPr lang="en-GB" dirty="0" smtClean="0">
                <a:solidFill>
                  <a:srgbClr val="FF0000"/>
                </a:solidFill>
              </a:rPr>
              <a:t>all blamed on the NEP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98" y="1134178"/>
            <a:ext cx="2460480" cy="197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61" y="4675693"/>
            <a:ext cx="2836359" cy="212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81" y="3105913"/>
            <a:ext cx="2079914" cy="156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5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Problems with NEP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2"/>
            <a:ext cx="6259576" cy="553243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By 1925-26, industry had recovered to pre-1913 levels. Debate raged on how to improve industry further. </a:t>
            </a:r>
            <a:r>
              <a:rPr lang="en-GB" dirty="0" smtClean="0">
                <a:solidFill>
                  <a:srgbClr val="00B0F0"/>
                </a:solidFill>
              </a:rPr>
              <a:t>Where were the resources </a:t>
            </a:r>
            <a:r>
              <a:rPr lang="en-GB" dirty="0" smtClean="0"/>
              <a:t>going to come from to do this? No loans available!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High level of unemployment amongst workers</a:t>
            </a:r>
            <a:r>
              <a:rPr lang="en-GB" dirty="0" smtClean="0"/>
              <a:t>. Wages did not rise in level with rising prices of consumer goods which were in short supply. Workers were poor and no jobs – in the </a:t>
            </a:r>
            <a:r>
              <a:rPr lang="en-GB" dirty="0" smtClean="0">
                <a:solidFill>
                  <a:srgbClr val="92D050"/>
                </a:solidFill>
              </a:rPr>
              <a:t>workers’ society</a:t>
            </a:r>
            <a:r>
              <a:rPr lang="en-GB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Food shortages started to reappear</a:t>
            </a:r>
            <a:r>
              <a:rPr lang="en-GB" dirty="0" smtClean="0"/>
              <a:t>. Peasants held onto their produce.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570" y="162718"/>
            <a:ext cx="2394832" cy="359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79" y="3924227"/>
            <a:ext cx="2884423" cy="274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17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655"/>
          </a:xfrm>
        </p:spPr>
        <p:txBody>
          <a:bodyPr/>
          <a:lstStyle/>
          <a:p>
            <a:r>
              <a:rPr lang="en-GB" b="1" u="sng" dirty="0" smtClean="0"/>
              <a:t>Debate over NEP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136"/>
            <a:ext cx="7055427" cy="58708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All agreed NEP was a short-term, stop-gap measure – but </a:t>
            </a:r>
            <a:r>
              <a:rPr lang="en-GB" dirty="0" smtClean="0">
                <a:solidFill>
                  <a:srgbClr val="FFFF00"/>
                </a:solidFill>
              </a:rPr>
              <a:t>when and how should it be ended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b="1" u="sng" dirty="0" smtClean="0"/>
              <a:t>Left Wing (Left Communists) </a:t>
            </a:r>
            <a:r>
              <a:rPr lang="en-GB" dirty="0" smtClean="0"/>
              <a:t>= Party members who wanted NEP abandoned. Trotsky, Zinoviev and Kamenev wanted to </a:t>
            </a:r>
            <a:r>
              <a:rPr lang="en-GB" dirty="0" smtClean="0">
                <a:solidFill>
                  <a:srgbClr val="FF0000"/>
                </a:solidFill>
              </a:rPr>
              <a:t>militarise workers</a:t>
            </a:r>
            <a:r>
              <a:rPr lang="en-GB" dirty="0" smtClean="0"/>
              <a:t> to achieve rapid, </a:t>
            </a:r>
            <a:r>
              <a:rPr lang="en-GB" u="sng" dirty="0" smtClean="0">
                <a:solidFill>
                  <a:srgbClr val="FFFF00"/>
                </a:solidFill>
              </a:rPr>
              <a:t>FORCED</a:t>
            </a:r>
            <a:r>
              <a:rPr lang="en-GB" dirty="0" smtClean="0"/>
              <a:t> industrialisation (Maoism?)</a:t>
            </a:r>
          </a:p>
          <a:p>
            <a:endParaRPr lang="en-GB" dirty="0"/>
          </a:p>
          <a:p>
            <a:r>
              <a:rPr lang="en-GB" b="1" u="sng" dirty="0" smtClean="0"/>
              <a:t>Right Wing (Right Communists) </a:t>
            </a:r>
            <a:r>
              <a:rPr lang="en-GB" dirty="0" smtClean="0"/>
              <a:t>= Party members who wanted NEP to continue. Bukharin wanted to </a:t>
            </a:r>
            <a:r>
              <a:rPr lang="en-GB" u="sng" dirty="0" smtClean="0">
                <a:solidFill>
                  <a:srgbClr val="FFFF00"/>
                </a:solidFill>
              </a:rPr>
              <a:t>ENCOURAGE</a:t>
            </a:r>
            <a:r>
              <a:rPr lang="en-GB" dirty="0" smtClean="0"/>
              <a:t> peasants to become richer, spend more on consumer goods which would lead to growth of manufacturing industry. (Capitalism?)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82" y="0"/>
            <a:ext cx="1897518" cy="249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88" y="1676668"/>
            <a:ext cx="1542184" cy="224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8" y="2799617"/>
            <a:ext cx="1527532" cy="185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21" y="4518580"/>
            <a:ext cx="1865804" cy="248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0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655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3. ‘Permanent Revolution’ </a:t>
            </a:r>
            <a:r>
              <a:rPr lang="en-GB" sz="3200" b="1" u="sng" dirty="0" err="1" smtClean="0"/>
              <a:t>vs</a:t>
            </a:r>
            <a:r>
              <a:rPr lang="en-GB" sz="3200" b="1" u="sng" dirty="0" smtClean="0"/>
              <a:t> ‘Socialism in One Country’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173"/>
            <a:ext cx="6951518" cy="568382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last issue faced in the 1920s was the overall policy that the party should develop for the future. </a:t>
            </a:r>
          </a:p>
          <a:p>
            <a:endParaRPr lang="en-GB" dirty="0"/>
          </a:p>
          <a:p>
            <a:r>
              <a:rPr lang="en-GB" dirty="0" smtClean="0"/>
              <a:t>The USSR was the </a:t>
            </a:r>
            <a:r>
              <a:rPr lang="en-GB" dirty="0" smtClean="0">
                <a:solidFill>
                  <a:srgbClr val="92D050"/>
                </a:solidFill>
              </a:rPr>
              <a:t>only Communist state </a:t>
            </a:r>
            <a:r>
              <a:rPr lang="en-GB" dirty="0" smtClean="0"/>
              <a:t>in the world and </a:t>
            </a:r>
            <a:r>
              <a:rPr lang="en-GB" dirty="0" smtClean="0">
                <a:solidFill>
                  <a:srgbClr val="FF0000"/>
                </a:solidFill>
              </a:rPr>
              <a:t>world revolution had not taken place</a:t>
            </a:r>
            <a:r>
              <a:rPr lang="en-GB" dirty="0" smtClean="0"/>
              <a:t>. Trotsky and Stalin had different ideas on this.</a:t>
            </a:r>
          </a:p>
          <a:p>
            <a:endParaRPr lang="en-GB" dirty="0"/>
          </a:p>
          <a:p>
            <a:r>
              <a:rPr lang="en-GB" b="1" u="sng" dirty="0" smtClean="0"/>
              <a:t>Trotsky</a:t>
            </a:r>
            <a:r>
              <a:rPr lang="en-GB" dirty="0" smtClean="0"/>
              <a:t> = believed in permanent world revolution. </a:t>
            </a:r>
            <a:r>
              <a:rPr lang="en-GB" dirty="0" smtClean="0">
                <a:solidFill>
                  <a:srgbClr val="FFFF00"/>
                </a:solidFill>
              </a:rPr>
              <a:t>Without outside support</a:t>
            </a:r>
            <a:r>
              <a:rPr lang="en-GB" dirty="0" smtClean="0"/>
              <a:t>, the revolution in </a:t>
            </a:r>
            <a:r>
              <a:rPr lang="en-GB" dirty="0" smtClean="0">
                <a:solidFill>
                  <a:srgbClr val="FF0000"/>
                </a:solidFill>
              </a:rPr>
              <a:t>Russia would collapse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Stalin</a:t>
            </a:r>
            <a:r>
              <a:rPr lang="en-GB" dirty="0" smtClean="0"/>
              <a:t> = believed that Party had to concentrate on </a:t>
            </a:r>
            <a:r>
              <a:rPr lang="en-GB" dirty="0" smtClean="0">
                <a:solidFill>
                  <a:srgbClr val="FFFF00"/>
                </a:solidFill>
              </a:rPr>
              <a:t>building a socialist state </a:t>
            </a:r>
            <a:r>
              <a:rPr lang="en-GB" dirty="0" smtClean="0"/>
              <a:t>in the USSR </a:t>
            </a:r>
            <a:r>
              <a:rPr lang="en-GB" dirty="0" smtClean="0">
                <a:solidFill>
                  <a:srgbClr val="FF0000"/>
                </a:solidFill>
              </a:rPr>
              <a:t>without the help from other countries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00" y="1174173"/>
            <a:ext cx="1897518" cy="249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65" y="4098967"/>
            <a:ext cx="2226253" cy="222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5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741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were the main issues in the leadership struggle?</vt:lpstr>
      <vt:lpstr>Main issues</vt:lpstr>
      <vt:lpstr>1. The nature of the leadership</vt:lpstr>
      <vt:lpstr>PowerPoint Presentation</vt:lpstr>
      <vt:lpstr>1. The nature of the leadership</vt:lpstr>
      <vt:lpstr>2. The NEP and Industrialisation Debate</vt:lpstr>
      <vt:lpstr>Problems with NEP</vt:lpstr>
      <vt:lpstr>Debate over NEP</vt:lpstr>
      <vt:lpstr>3. ‘Permanent Revolution’ vs ‘Socialism in One Country’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the main issues in the leadership struggle?</dc:title>
  <dc:creator>Stephen Budd</dc:creator>
  <cp:lastModifiedBy>Stephen Budd</cp:lastModifiedBy>
  <cp:revision>12</cp:revision>
  <dcterms:created xsi:type="dcterms:W3CDTF">2013-09-26T00:22:48Z</dcterms:created>
  <dcterms:modified xsi:type="dcterms:W3CDTF">2014-10-10T02:51:42Z</dcterms:modified>
</cp:coreProperties>
</file>