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E6AE-8384-45DB-BB44-FE7150A94DE1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377B-89BA-42A3-AFA6-A78F1ED8C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22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E6AE-8384-45DB-BB44-FE7150A94DE1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377B-89BA-42A3-AFA6-A78F1ED8C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2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E6AE-8384-45DB-BB44-FE7150A94DE1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377B-89BA-42A3-AFA6-A78F1ED8C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1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E6AE-8384-45DB-BB44-FE7150A94DE1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377B-89BA-42A3-AFA6-A78F1ED8C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91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E6AE-8384-45DB-BB44-FE7150A94DE1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377B-89BA-42A3-AFA6-A78F1ED8C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E6AE-8384-45DB-BB44-FE7150A94DE1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377B-89BA-42A3-AFA6-A78F1ED8C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E6AE-8384-45DB-BB44-FE7150A94DE1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377B-89BA-42A3-AFA6-A78F1ED8C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E6AE-8384-45DB-BB44-FE7150A94DE1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377B-89BA-42A3-AFA6-A78F1ED8C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12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E6AE-8384-45DB-BB44-FE7150A94DE1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377B-89BA-42A3-AFA6-A78F1ED8C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98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E6AE-8384-45DB-BB44-FE7150A94DE1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377B-89BA-42A3-AFA6-A78F1ED8C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8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E6AE-8384-45DB-BB44-FE7150A94DE1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377B-89BA-42A3-AFA6-A78F1ED8C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99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BE6AE-8384-45DB-BB44-FE7150A94DE1}" type="datetimeFigureOut">
              <a:rPr lang="en-GB" smtClean="0"/>
              <a:t>12/12/2014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377B-89BA-42A3-AFA6-A78F1ED8C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107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r>
              <a:rPr lang="en-GB" b="1" u="sng" dirty="0" smtClean="0"/>
              <a:t>Why was Containment a Succes</a:t>
            </a:r>
            <a:r>
              <a:rPr lang="en-GB" b="1" u="sng" dirty="0" smtClean="0"/>
              <a:t>s in Japan and Taiwan?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29102"/>
            <a:ext cx="9144000" cy="897225"/>
          </a:xfrm>
        </p:spPr>
        <p:txBody>
          <a:bodyPr>
            <a:no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</a:rPr>
              <a:t>L/O – To </a:t>
            </a:r>
            <a:r>
              <a:rPr lang="en-GB" sz="2800" b="1" i="1" dirty="0" smtClean="0">
                <a:solidFill>
                  <a:srgbClr val="FF0000"/>
                </a:solidFill>
              </a:rPr>
              <a:t>identify the reasons fo</a:t>
            </a:r>
            <a:r>
              <a:rPr lang="en-GB" sz="2800" b="1" i="1" dirty="0" smtClean="0">
                <a:solidFill>
                  <a:srgbClr val="FF0000"/>
                </a:solidFill>
              </a:rPr>
              <a:t>r the success of containment in Japan and Taiwan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90" y="2926629"/>
            <a:ext cx="4861045" cy="3747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5" y="3165763"/>
            <a:ext cx="4056785" cy="324542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37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Containment in Taiwan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0214"/>
            <a:ext cx="6525491" cy="5707785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As fighting between the PLA and ROC intensified, Eisenhower began to threaten the use of </a:t>
            </a:r>
            <a:r>
              <a:rPr lang="en-GB" dirty="0" smtClean="0">
                <a:solidFill>
                  <a:srgbClr val="FF0000"/>
                </a:solidFill>
              </a:rPr>
              <a:t>Nuclear Weapons </a:t>
            </a:r>
            <a:r>
              <a:rPr lang="en-GB" dirty="0" smtClean="0"/>
              <a:t>against mainland targets. </a:t>
            </a:r>
          </a:p>
          <a:p>
            <a:endParaRPr lang="en-GB" dirty="0"/>
          </a:p>
          <a:p>
            <a:r>
              <a:rPr lang="en-GB" dirty="0" smtClean="0"/>
              <a:t>In the face of Eisenhower’s policies of ‘</a:t>
            </a:r>
            <a:r>
              <a:rPr lang="en-GB" dirty="0" smtClean="0">
                <a:solidFill>
                  <a:srgbClr val="00B0F0"/>
                </a:solidFill>
              </a:rPr>
              <a:t>brinkmanship</a:t>
            </a:r>
            <a:r>
              <a:rPr lang="en-GB" dirty="0" smtClean="0"/>
              <a:t>’ and ‘</a:t>
            </a:r>
            <a:r>
              <a:rPr lang="en-GB" dirty="0" smtClean="0">
                <a:solidFill>
                  <a:srgbClr val="FFFF00"/>
                </a:solidFill>
              </a:rPr>
              <a:t>massive retaliation</a:t>
            </a:r>
            <a:r>
              <a:rPr lang="en-GB" dirty="0" smtClean="0"/>
              <a:t>’, the PLA backed-down and stopped their attacks.</a:t>
            </a:r>
          </a:p>
          <a:p>
            <a:endParaRPr lang="en-GB" dirty="0"/>
          </a:p>
          <a:p>
            <a:r>
              <a:rPr lang="en-GB" dirty="0" smtClean="0"/>
              <a:t>Another crisis erupted again in 1958 but similarly, the PRC was forced to </a:t>
            </a:r>
            <a:r>
              <a:rPr lang="en-GB" dirty="0" smtClean="0">
                <a:solidFill>
                  <a:srgbClr val="92D050"/>
                </a:solidFill>
              </a:rPr>
              <a:t>back-down</a:t>
            </a:r>
            <a:r>
              <a:rPr lang="en-GB" dirty="0" smtClean="0"/>
              <a:t> in the face of the threat of nuclear retaliation. The USSR was </a:t>
            </a:r>
            <a:r>
              <a:rPr lang="en-GB" dirty="0" smtClean="0">
                <a:solidFill>
                  <a:srgbClr val="FFC000"/>
                </a:solidFill>
              </a:rPr>
              <a:t>unwilling to risk supporting </a:t>
            </a:r>
            <a:r>
              <a:rPr lang="en-GB" dirty="0" smtClean="0"/>
              <a:t>China over these two crises.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23" y="2930236"/>
            <a:ext cx="2672668" cy="169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23" y="426498"/>
            <a:ext cx="2666714" cy="2049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4834269"/>
            <a:ext cx="2421082" cy="1815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74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Containment in Taiwan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0214"/>
            <a:ext cx="6702136" cy="570778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Whilst the USA helped to protect Taiwan against the external threat of Communism, Chiang Kai-shek quickly constructed a system of </a:t>
            </a:r>
            <a:r>
              <a:rPr lang="en-GB" dirty="0" smtClean="0">
                <a:solidFill>
                  <a:srgbClr val="FFC000"/>
                </a:solidFill>
              </a:rPr>
              <a:t>one-party rule </a:t>
            </a:r>
            <a:r>
              <a:rPr lang="en-GB" dirty="0" smtClean="0"/>
              <a:t>in Taiwan that crushed any domestic opposition.</a:t>
            </a:r>
          </a:p>
          <a:p>
            <a:endParaRPr lang="en-GB" dirty="0"/>
          </a:p>
          <a:p>
            <a:r>
              <a:rPr lang="en-GB" dirty="0" smtClean="0"/>
              <a:t>From 1949 to 1987, ‘</a:t>
            </a:r>
            <a:r>
              <a:rPr lang="en-GB" dirty="0" smtClean="0">
                <a:solidFill>
                  <a:srgbClr val="00B0F0"/>
                </a:solidFill>
              </a:rPr>
              <a:t>Martial Law</a:t>
            </a:r>
            <a:r>
              <a:rPr lang="en-GB" dirty="0" smtClean="0"/>
              <a:t>’ was declared to suppress any political opposition. Over 140,000 were arrested.</a:t>
            </a:r>
          </a:p>
          <a:p>
            <a:endParaRPr lang="en-GB" dirty="0"/>
          </a:p>
          <a:p>
            <a:r>
              <a:rPr lang="en-GB" dirty="0" smtClean="0"/>
              <a:t>Taiwan also embarked on </a:t>
            </a:r>
            <a:r>
              <a:rPr lang="en-GB" dirty="0" smtClean="0">
                <a:solidFill>
                  <a:srgbClr val="92D050"/>
                </a:solidFill>
              </a:rPr>
              <a:t>rapid economic redevelopment</a:t>
            </a:r>
            <a:r>
              <a:rPr lang="en-GB" dirty="0" smtClean="0"/>
              <a:t>. Backed by the USA, in the Taiwan experienced rapid economic growth becoming known as the ‘</a:t>
            </a:r>
            <a:r>
              <a:rPr lang="en-GB" dirty="0" smtClean="0">
                <a:solidFill>
                  <a:srgbClr val="FFFF00"/>
                </a:solidFill>
              </a:rPr>
              <a:t>Taiwan Miracle</a:t>
            </a:r>
            <a:r>
              <a:rPr lang="en-GB" dirty="0" smtClean="0"/>
              <a:t>’. In the 1960s/1970s it was the second-fastest growing economy after Japan in the region.</a:t>
            </a:r>
          </a:p>
        </p:txBody>
      </p:sp>
      <p:pic>
        <p:nvPicPr>
          <p:cNvPr id="1026" name="Picture 2" descr="http://news.bbc.co.uk/media/images/39486000/jpg/_39486289_ap_colour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63" y="247940"/>
            <a:ext cx="2508309" cy="2048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06" y="3792682"/>
            <a:ext cx="2129987" cy="296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43" y="2098894"/>
            <a:ext cx="1461112" cy="189128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307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Was Containment a Success in Taiwan?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0214"/>
            <a:ext cx="6546273" cy="570778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Despite the Taiwan Straights crises in 1954-55 and 1958, the US policy of ‘</a:t>
            </a:r>
            <a:r>
              <a:rPr lang="en-GB" dirty="0" smtClean="0">
                <a:solidFill>
                  <a:srgbClr val="FFFF00"/>
                </a:solidFill>
              </a:rPr>
              <a:t>brinkmanship</a:t>
            </a:r>
            <a:r>
              <a:rPr lang="en-GB" dirty="0" smtClean="0"/>
              <a:t>’ kept Communist China at bay. </a:t>
            </a:r>
          </a:p>
          <a:p>
            <a:endParaRPr lang="en-GB" dirty="0"/>
          </a:p>
          <a:p>
            <a:r>
              <a:rPr lang="en-GB" dirty="0" smtClean="0"/>
              <a:t>Protected by the </a:t>
            </a:r>
            <a:r>
              <a:rPr lang="en-GB" dirty="0" smtClean="0">
                <a:solidFill>
                  <a:srgbClr val="00B0F0"/>
                </a:solidFill>
              </a:rPr>
              <a:t>Sino-American Mutual Defence Treaty</a:t>
            </a:r>
            <a:r>
              <a:rPr lang="en-GB" dirty="0" smtClean="0"/>
              <a:t>, Taiwan was free to develop into an advanced capitalist society. </a:t>
            </a:r>
          </a:p>
          <a:p>
            <a:endParaRPr lang="en-GB" dirty="0"/>
          </a:p>
          <a:p>
            <a:r>
              <a:rPr lang="en-GB" dirty="0" smtClean="0"/>
              <a:t>Containment was thus a major success in Taiwan. However it is clear that without military assistance from the USA, </a:t>
            </a:r>
            <a:r>
              <a:rPr lang="en-GB" dirty="0" smtClean="0">
                <a:solidFill>
                  <a:srgbClr val="FFC000"/>
                </a:solidFill>
              </a:rPr>
              <a:t>containment would have failed</a:t>
            </a:r>
            <a:r>
              <a:rPr lang="en-GB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82" y="1150214"/>
            <a:ext cx="2734175" cy="1757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52" y="3123075"/>
            <a:ext cx="2320834" cy="351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03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The Cold War comes to Asia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0214"/>
            <a:ext cx="5486400" cy="570778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Korean War was a significant </a:t>
            </a:r>
            <a:r>
              <a:rPr lang="en-GB" dirty="0" smtClean="0">
                <a:solidFill>
                  <a:srgbClr val="FFFF00"/>
                </a:solidFill>
              </a:rPr>
              <a:t>turning point</a:t>
            </a:r>
            <a:r>
              <a:rPr lang="en-GB" dirty="0" smtClean="0"/>
              <a:t>. It marked the expansion of the Cold War into Asia. </a:t>
            </a:r>
          </a:p>
          <a:p>
            <a:endParaRPr lang="en-GB" dirty="0"/>
          </a:p>
          <a:p>
            <a:r>
              <a:rPr lang="en-GB" dirty="0" smtClean="0"/>
              <a:t>The USA now feared the ‘</a:t>
            </a:r>
            <a:r>
              <a:rPr lang="en-GB" dirty="0" smtClean="0">
                <a:solidFill>
                  <a:srgbClr val="92D050"/>
                </a:solidFill>
              </a:rPr>
              <a:t>domino effect</a:t>
            </a:r>
            <a:r>
              <a:rPr lang="en-GB" dirty="0" smtClean="0"/>
              <a:t>’ – Communism had to be contained before it could spread to other countries.</a:t>
            </a:r>
          </a:p>
          <a:p>
            <a:endParaRPr lang="en-GB" dirty="0"/>
          </a:p>
          <a:p>
            <a:r>
              <a:rPr lang="en-GB" dirty="0" smtClean="0"/>
              <a:t>In some ways, Containment could be considered a success in Korea - but at </a:t>
            </a:r>
            <a:r>
              <a:rPr lang="en-GB" dirty="0" smtClean="0">
                <a:solidFill>
                  <a:srgbClr val="00B0F0"/>
                </a:solidFill>
              </a:rPr>
              <a:t>huge cost</a:t>
            </a:r>
            <a:r>
              <a:rPr lang="en-GB" dirty="0" smtClean="0"/>
              <a:t>. But what about in Japan and Taiwan?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64314"/>
            <a:ext cx="3457726" cy="2839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130" y="4530436"/>
            <a:ext cx="3606996" cy="1908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94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Containment in Japan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0214"/>
            <a:ext cx="6442364" cy="5707785"/>
          </a:xfrm>
        </p:spPr>
        <p:txBody>
          <a:bodyPr>
            <a:normAutofit/>
          </a:bodyPr>
          <a:lstStyle/>
          <a:p>
            <a:r>
              <a:rPr lang="en-GB" dirty="0" smtClean="0"/>
              <a:t>Following Japan’s surrender in 1945 the USA occupied the country, appointing </a:t>
            </a:r>
            <a:r>
              <a:rPr lang="en-GB" dirty="0" smtClean="0">
                <a:solidFill>
                  <a:srgbClr val="00B0F0"/>
                </a:solidFill>
              </a:rPr>
              <a:t>General Douglas MacArthur </a:t>
            </a:r>
            <a:r>
              <a:rPr lang="en-GB" dirty="0" smtClean="0"/>
              <a:t>as </a:t>
            </a:r>
            <a:r>
              <a:rPr lang="en-GB" dirty="0" smtClean="0">
                <a:solidFill>
                  <a:srgbClr val="FFFF00"/>
                </a:solidFill>
              </a:rPr>
              <a:t>Supreme Commander of the Allied Powers </a:t>
            </a:r>
            <a:r>
              <a:rPr lang="en-GB" dirty="0" smtClean="0"/>
              <a:t>(SCAP).</a:t>
            </a:r>
          </a:p>
          <a:p>
            <a:endParaRPr lang="en-GB" dirty="0"/>
          </a:p>
          <a:p>
            <a:r>
              <a:rPr lang="en-GB" dirty="0" smtClean="0"/>
              <a:t>MacArthur basically had the powers of a </a:t>
            </a:r>
            <a:r>
              <a:rPr lang="en-GB" dirty="0" smtClean="0">
                <a:solidFill>
                  <a:srgbClr val="92D050"/>
                </a:solidFill>
              </a:rPr>
              <a:t>dictator</a:t>
            </a:r>
            <a:r>
              <a:rPr lang="en-GB" dirty="0" smtClean="0"/>
              <a:t> – he had full control over devising and executing policies. </a:t>
            </a:r>
          </a:p>
          <a:p>
            <a:endParaRPr lang="en-GB" dirty="0"/>
          </a:p>
          <a:p>
            <a:r>
              <a:rPr lang="en-GB" dirty="0" smtClean="0"/>
              <a:t>The USA initially sought to </a:t>
            </a:r>
            <a:r>
              <a:rPr lang="en-GB" dirty="0" smtClean="0">
                <a:solidFill>
                  <a:srgbClr val="FFC000"/>
                </a:solidFill>
              </a:rPr>
              <a:t>de-militarise</a:t>
            </a:r>
            <a:r>
              <a:rPr lang="en-GB" dirty="0" smtClean="0"/>
              <a:t> Japanese society and weaken its economy – however this policy changed as the Cold War intensified.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50" y="139411"/>
            <a:ext cx="2796681" cy="2842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50" y="3195032"/>
            <a:ext cx="2796681" cy="345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35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Containment in Japan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0214"/>
            <a:ext cx="6702136" cy="570778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MacArthur immediately sought to dismantle the </a:t>
            </a:r>
            <a:r>
              <a:rPr lang="en-GB" dirty="0" smtClean="0">
                <a:solidFill>
                  <a:srgbClr val="00B0F0"/>
                </a:solidFill>
              </a:rPr>
              <a:t>structures of Imperial Japan</a:t>
            </a:r>
            <a:r>
              <a:rPr lang="en-GB" dirty="0" smtClean="0"/>
              <a:t>. Its armed forces were demilitarised and war criminals were brought to trial.</a:t>
            </a:r>
          </a:p>
          <a:p>
            <a:endParaRPr lang="en-GB" dirty="0"/>
          </a:p>
          <a:p>
            <a:r>
              <a:rPr lang="en-GB" dirty="0" smtClean="0"/>
              <a:t>He then introduced a </a:t>
            </a:r>
            <a:r>
              <a:rPr lang="en-GB" dirty="0" smtClean="0">
                <a:solidFill>
                  <a:srgbClr val="92D050"/>
                </a:solidFill>
              </a:rPr>
              <a:t>new constitution </a:t>
            </a:r>
            <a:r>
              <a:rPr lang="en-GB" dirty="0" smtClean="0"/>
              <a:t>with a </a:t>
            </a:r>
            <a:r>
              <a:rPr lang="en-GB" dirty="0" smtClean="0">
                <a:solidFill>
                  <a:srgbClr val="92D050"/>
                </a:solidFill>
              </a:rPr>
              <a:t>bill of rights </a:t>
            </a:r>
            <a:r>
              <a:rPr lang="en-GB" dirty="0" smtClean="0"/>
              <a:t>and a clause that held Japan to ‘</a:t>
            </a:r>
            <a:r>
              <a:rPr lang="en-GB" dirty="0" smtClean="0">
                <a:solidFill>
                  <a:srgbClr val="FFFF00"/>
                </a:solidFill>
              </a:rPr>
              <a:t>renounce war forever</a:t>
            </a:r>
            <a:r>
              <a:rPr lang="en-GB" dirty="0" smtClean="0"/>
              <a:t>’. The Emperor was maintained however his status as a </a:t>
            </a:r>
            <a:r>
              <a:rPr lang="en-GB" dirty="0" smtClean="0">
                <a:solidFill>
                  <a:srgbClr val="FF0000"/>
                </a:solidFill>
              </a:rPr>
              <a:t>demi-god </a:t>
            </a:r>
            <a:r>
              <a:rPr lang="en-GB" dirty="0" smtClean="0"/>
              <a:t>was removed.</a:t>
            </a:r>
          </a:p>
          <a:p>
            <a:endParaRPr lang="en-GB" dirty="0"/>
          </a:p>
          <a:p>
            <a:r>
              <a:rPr lang="en-GB" dirty="0" smtClean="0"/>
              <a:t>MacArthur thus sought to turn Japan into a </a:t>
            </a:r>
            <a:r>
              <a:rPr lang="en-GB" dirty="0" smtClean="0">
                <a:solidFill>
                  <a:srgbClr val="00B0F0"/>
                </a:solidFill>
              </a:rPr>
              <a:t>fully democratic society</a:t>
            </a:r>
            <a:r>
              <a:rPr lang="en-GB" dirty="0" smtClean="0"/>
              <a:t>. Over 2500 political prisoners were released, including Communists. The elite ‘</a:t>
            </a:r>
            <a:r>
              <a:rPr lang="en-GB" dirty="0" smtClean="0">
                <a:solidFill>
                  <a:srgbClr val="FFC000"/>
                </a:solidFill>
              </a:rPr>
              <a:t>Zaibatsu</a:t>
            </a:r>
            <a:r>
              <a:rPr lang="en-GB" dirty="0" smtClean="0"/>
              <a:t>’ families were broken up and trade unions introduced.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24" y="124691"/>
            <a:ext cx="2469625" cy="306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92" y="3379354"/>
            <a:ext cx="2095500" cy="32893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436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Containment in Japan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0214"/>
            <a:ext cx="6702136" cy="5707785"/>
          </a:xfrm>
        </p:spPr>
        <p:txBody>
          <a:bodyPr>
            <a:normAutofit/>
          </a:bodyPr>
          <a:lstStyle/>
          <a:p>
            <a:r>
              <a:rPr lang="en-GB" dirty="0" smtClean="0"/>
              <a:t>However the </a:t>
            </a:r>
            <a:r>
              <a:rPr lang="en-GB" dirty="0" smtClean="0">
                <a:solidFill>
                  <a:srgbClr val="FFFF00"/>
                </a:solidFill>
              </a:rPr>
              <a:t>Korean War </a:t>
            </a:r>
            <a:r>
              <a:rPr lang="en-GB" dirty="0" smtClean="0"/>
              <a:t>changed this policy. The USA now feared the spread of Communism. The USA now needed Japan to be a strong </a:t>
            </a:r>
            <a:r>
              <a:rPr lang="en-GB" dirty="0" smtClean="0">
                <a:solidFill>
                  <a:srgbClr val="00B0F0"/>
                </a:solidFill>
              </a:rPr>
              <a:t>anti-Communist power </a:t>
            </a:r>
            <a:r>
              <a:rPr lang="en-GB" dirty="0" smtClean="0"/>
              <a:t>to </a:t>
            </a:r>
            <a:r>
              <a:rPr lang="en-GB" dirty="0" smtClean="0">
                <a:solidFill>
                  <a:srgbClr val="FF0000"/>
                </a:solidFill>
              </a:rPr>
              <a:t>counter-balance</a:t>
            </a:r>
            <a:r>
              <a:rPr lang="en-GB" dirty="0" smtClean="0"/>
              <a:t> Communist China.</a:t>
            </a:r>
          </a:p>
          <a:p>
            <a:endParaRPr lang="en-GB" dirty="0"/>
          </a:p>
          <a:p>
            <a:r>
              <a:rPr lang="en-GB" dirty="0" smtClean="0"/>
              <a:t>The best way to ensure this was to redevelop Japan’s </a:t>
            </a:r>
            <a:r>
              <a:rPr lang="en-GB" dirty="0" smtClean="0">
                <a:solidFill>
                  <a:srgbClr val="92D050"/>
                </a:solidFill>
              </a:rPr>
              <a:t>economy and military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Thus trade unions were banned from striking, restrictions placed on Communists, old traditional values like </a:t>
            </a:r>
            <a:r>
              <a:rPr lang="en-GB" dirty="0" smtClean="0">
                <a:solidFill>
                  <a:srgbClr val="FFFF00"/>
                </a:solidFill>
              </a:rPr>
              <a:t>duty and family </a:t>
            </a:r>
            <a:r>
              <a:rPr lang="en-GB" dirty="0" smtClean="0"/>
              <a:t>promoted.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03" y="3200400"/>
            <a:ext cx="2701570" cy="3559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98" y="168847"/>
            <a:ext cx="2174702" cy="275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56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Containment in Japan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0214"/>
            <a:ext cx="6702136" cy="5707785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The </a:t>
            </a:r>
            <a:r>
              <a:rPr lang="en-GB" dirty="0" smtClean="0">
                <a:solidFill>
                  <a:srgbClr val="FFFF00"/>
                </a:solidFill>
              </a:rPr>
              <a:t>Zaibatsu Corporations </a:t>
            </a:r>
            <a:r>
              <a:rPr lang="en-GB" dirty="0" smtClean="0"/>
              <a:t>were allowed to re-form and a ‘</a:t>
            </a:r>
            <a:r>
              <a:rPr lang="en-GB" dirty="0" smtClean="0">
                <a:solidFill>
                  <a:srgbClr val="FF0000"/>
                </a:solidFill>
              </a:rPr>
              <a:t>red purge</a:t>
            </a:r>
            <a:r>
              <a:rPr lang="en-GB" dirty="0" smtClean="0"/>
              <a:t>’ was announced which eliminated 1000s of left-wing officials from government. This became known as the ‘</a:t>
            </a:r>
            <a:r>
              <a:rPr lang="en-GB" dirty="0" smtClean="0">
                <a:solidFill>
                  <a:srgbClr val="92D050"/>
                </a:solidFill>
              </a:rPr>
              <a:t>reverse course</a:t>
            </a:r>
            <a:r>
              <a:rPr lang="en-GB" dirty="0" smtClean="0"/>
              <a:t>’.</a:t>
            </a:r>
          </a:p>
          <a:p>
            <a:endParaRPr lang="en-GB" dirty="0"/>
          </a:p>
          <a:p>
            <a:r>
              <a:rPr lang="en-GB" dirty="0" smtClean="0"/>
              <a:t>During the Korean War, the USA allowed Japan to establish a 75,000 strong force called the ‘</a:t>
            </a:r>
            <a:r>
              <a:rPr lang="en-GB" dirty="0" smtClean="0">
                <a:solidFill>
                  <a:srgbClr val="00B0F0"/>
                </a:solidFill>
              </a:rPr>
              <a:t>self-defence force</a:t>
            </a:r>
            <a:r>
              <a:rPr lang="en-GB" dirty="0" smtClean="0"/>
              <a:t>’. </a:t>
            </a:r>
          </a:p>
          <a:p>
            <a:endParaRPr lang="en-GB" dirty="0"/>
          </a:p>
          <a:p>
            <a:r>
              <a:rPr lang="en-GB" dirty="0" smtClean="0"/>
              <a:t>After the US occupation ended in 1952, the </a:t>
            </a:r>
            <a:r>
              <a:rPr lang="en-GB" dirty="0" smtClean="0">
                <a:solidFill>
                  <a:srgbClr val="92D050"/>
                </a:solidFill>
              </a:rPr>
              <a:t>Treaty of San Francisco </a:t>
            </a:r>
            <a:r>
              <a:rPr lang="en-GB" dirty="0" smtClean="0"/>
              <a:t>and the </a:t>
            </a:r>
            <a:r>
              <a:rPr lang="en-GB" dirty="0" smtClean="0">
                <a:solidFill>
                  <a:srgbClr val="FFFF00"/>
                </a:solidFill>
              </a:rPr>
              <a:t>American-Japanese Security Treaty </a:t>
            </a:r>
            <a:r>
              <a:rPr lang="en-GB" dirty="0" smtClean="0"/>
              <a:t>was signed, enabling the US to retain military bases in Japan.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43" y="3243090"/>
            <a:ext cx="2232314" cy="152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38" y="129454"/>
            <a:ext cx="2068724" cy="301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64" y="5065973"/>
            <a:ext cx="2446193" cy="1509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361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Was Containment a Success in Japan?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50214"/>
            <a:ext cx="6941127" cy="5707785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In short, yes – Communism </a:t>
            </a:r>
            <a:r>
              <a:rPr lang="en-GB" dirty="0" smtClean="0">
                <a:solidFill>
                  <a:srgbClr val="FFFF00"/>
                </a:solidFill>
              </a:rPr>
              <a:t>never had a chance to grow </a:t>
            </a:r>
            <a:r>
              <a:rPr lang="en-GB" dirty="0" smtClean="0"/>
              <a:t>in Japan. The military domination of the country by the USA and its consequent economic growth </a:t>
            </a:r>
            <a:r>
              <a:rPr lang="en-GB" dirty="0" smtClean="0">
                <a:solidFill>
                  <a:srgbClr val="92D050"/>
                </a:solidFill>
              </a:rPr>
              <a:t>removed the conditions </a:t>
            </a:r>
            <a:r>
              <a:rPr lang="en-GB" dirty="0" smtClean="0"/>
              <a:t>in which Communism could thrive.</a:t>
            </a:r>
          </a:p>
          <a:p>
            <a:endParaRPr lang="en-GB" dirty="0"/>
          </a:p>
          <a:p>
            <a:r>
              <a:rPr lang="en-GB" dirty="0" smtClean="0"/>
              <a:t>Japan emerged as a </a:t>
            </a:r>
            <a:r>
              <a:rPr lang="en-GB" dirty="0" smtClean="0">
                <a:solidFill>
                  <a:srgbClr val="00B0F0"/>
                </a:solidFill>
              </a:rPr>
              <a:t>powerful economy </a:t>
            </a:r>
            <a:r>
              <a:rPr lang="en-GB" dirty="0" smtClean="0"/>
              <a:t>with a political class that was </a:t>
            </a:r>
            <a:r>
              <a:rPr lang="en-GB" dirty="0" smtClean="0">
                <a:solidFill>
                  <a:srgbClr val="FFC000"/>
                </a:solidFill>
              </a:rPr>
              <a:t>naturally conservative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dirty="0" smtClean="0"/>
              <a:t>The question for historians is whether the success of containment in Japan was </a:t>
            </a:r>
            <a:r>
              <a:rPr lang="en-GB" dirty="0" smtClean="0">
                <a:solidFill>
                  <a:srgbClr val="FF0000"/>
                </a:solidFill>
              </a:rPr>
              <a:t>due to the actions of the USA</a:t>
            </a:r>
            <a:r>
              <a:rPr lang="en-GB" dirty="0" smtClean="0"/>
              <a:t> or due to </a:t>
            </a:r>
            <a:r>
              <a:rPr lang="en-GB" dirty="0" smtClean="0">
                <a:solidFill>
                  <a:srgbClr val="FFC000"/>
                </a:solidFill>
              </a:rPr>
              <a:t>efforts and attitudes of the Japanese people</a:t>
            </a:r>
            <a:r>
              <a:rPr lang="en-GB" dirty="0" smtClean="0"/>
              <a:t> themselves.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26" y="1246908"/>
            <a:ext cx="2082511" cy="1666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35" y="3282660"/>
            <a:ext cx="2039924" cy="3205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11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Containment in Taiwan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0214"/>
            <a:ext cx="6702136" cy="570778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Before the Korean War, the USA had no formal commitments to protect </a:t>
            </a:r>
            <a:r>
              <a:rPr lang="en-GB" dirty="0" smtClean="0">
                <a:solidFill>
                  <a:srgbClr val="FFC000"/>
                </a:solidFill>
              </a:rPr>
              <a:t>Chiang Kai-shek’s</a:t>
            </a:r>
            <a:r>
              <a:rPr lang="en-GB" dirty="0" smtClean="0"/>
              <a:t> KMT government in Taiwan from Communist China.</a:t>
            </a:r>
          </a:p>
          <a:p>
            <a:endParaRPr lang="en-GB" dirty="0"/>
          </a:p>
          <a:p>
            <a:r>
              <a:rPr lang="en-GB" dirty="0" smtClean="0"/>
              <a:t>With the outbreak of the Korean War in June 1950, President Truman ordered the </a:t>
            </a:r>
            <a:r>
              <a:rPr lang="en-GB" dirty="0" smtClean="0">
                <a:solidFill>
                  <a:srgbClr val="00B0F0"/>
                </a:solidFill>
              </a:rPr>
              <a:t>US 7</a:t>
            </a:r>
            <a:r>
              <a:rPr lang="en-GB" baseline="30000" dirty="0" smtClean="0">
                <a:solidFill>
                  <a:srgbClr val="00B0F0"/>
                </a:solidFill>
              </a:rPr>
              <a:t>th</a:t>
            </a:r>
            <a:r>
              <a:rPr lang="en-GB" dirty="0" smtClean="0">
                <a:solidFill>
                  <a:srgbClr val="00B0F0"/>
                </a:solidFill>
              </a:rPr>
              <a:t> Fleet to the Taiwan Straights </a:t>
            </a:r>
            <a:r>
              <a:rPr lang="en-GB" dirty="0" smtClean="0"/>
              <a:t>to protect Taiwan from Chinese aggression.</a:t>
            </a:r>
          </a:p>
          <a:p>
            <a:endParaRPr lang="en-GB" dirty="0"/>
          </a:p>
          <a:p>
            <a:r>
              <a:rPr lang="en-GB" dirty="0" smtClean="0"/>
              <a:t>The USA also recognised Taiwan as the </a:t>
            </a:r>
            <a:r>
              <a:rPr lang="en-GB" dirty="0" smtClean="0">
                <a:solidFill>
                  <a:srgbClr val="92D050"/>
                </a:solidFill>
              </a:rPr>
              <a:t>sole legitimate government </a:t>
            </a:r>
            <a:r>
              <a:rPr lang="en-GB" dirty="0" smtClean="0"/>
              <a:t>for all of China and started sending substantial economic and military aid.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82" y="72736"/>
            <a:ext cx="2534017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82" y="4694525"/>
            <a:ext cx="2430353" cy="1966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63" y="3083214"/>
            <a:ext cx="1356836" cy="191553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126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Containment in Taiwan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0214"/>
            <a:ext cx="6702136" cy="570778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 1953, under anti-communist pressure, President Eisenhower lifted the 7</a:t>
            </a:r>
            <a:r>
              <a:rPr lang="en-GB" baseline="30000" dirty="0" smtClean="0"/>
              <a:t>th</a:t>
            </a:r>
            <a:r>
              <a:rPr lang="en-GB" dirty="0" smtClean="0"/>
              <a:t> Fleet’s blockade of the Straights in order to ‘</a:t>
            </a:r>
            <a:r>
              <a:rPr lang="en-GB" dirty="0" smtClean="0">
                <a:solidFill>
                  <a:srgbClr val="00B0F0"/>
                </a:solidFill>
              </a:rPr>
              <a:t>unleash Chiang Kai-shek</a:t>
            </a:r>
            <a:r>
              <a:rPr lang="en-GB" dirty="0" smtClean="0"/>
              <a:t>’ on the mainland.</a:t>
            </a:r>
          </a:p>
          <a:p>
            <a:endParaRPr lang="en-GB" dirty="0"/>
          </a:p>
          <a:p>
            <a:r>
              <a:rPr lang="en-GB" dirty="0" smtClean="0"/>
              <a:t>In 1954, the KMT began to station over 50,000 troops on the islands of </a:t>
            </a:r>
            <a:r>
              <a:rPr lang="en-GB" dirty="0" smtClean="0">
                <a:solidFill>
                  <a:srgbClr val="FFFF00"/>
                </a:solidFill>
              </a:rPr>
              <a:t>Quemoy and Matsu</a:t>
            </a:r>
            <a:r>
              <a:rPr lang="en-GB" dirty="0" smtClean="0"/>
              <a:t>, close to the mainland. The PRC replied by </a:t>
            </a:r>
            <a:r>
              <a:rPr lang="en-GB" dirty="0" smtClean="0">
                <a:solidFill>
                  <a:srgbClr val="92D050"/>
                </a:solidFill>
              </a:rPr>
              <a:t>shelling </a:t>
            </a:r>
            <a:r>
              <a:rPr lang="en-GB" dirty="0" smtClean="0"/>
              <a:t>both islands.</a:t>
            </a:r>
          </a:p>
          <a:p>
            <a:endParaRPr lang="en-GB" dirty="0" smtClean="0"/>
          </a:p>
          <a:p>
            <a:r>
              <a:rPr lang="en-GB" dirty="0" smtClean="0"/>
              <a:t>The US responded to the fighting in 1955 by passing the ‘</a:t>
            </a:r>
            <a:r>
              <a:rPr lang="en-GB" dirty="0" smtClean="0">
                <a:solidFill>
                  <a:srgbClr val="FFC000"/>
                </a:solidFill>
              </a:rPr>
              <a:t>Sino-American Mutual Defence Treaty</a:t>
            </a:r>
            <a:r>
              <a:rPr lang="en-GB" dirty="0" smtClean="0"/>
              <a:t>’ and the ‘</a:t>
            </a:r>
            <a:r>
              <a:rPr lang="en-GB" dirty="0" smtClean="0">
                <a:solidFill>
                  <a:srgbClr val="FF0000"/>
                </a:solidFill>
              </a:rPr>
              <a:t>Formosa Resolution</a:t>
            </a:r>
            <a:r>
              <a:rPr lang="en-GB" dirty="0" smtClean="0"/>
              <a:t>’ which allowed Eisenhower to take what ever military action necessary to protect Taiwan.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33" y="120650"/>
            <a:ext cx="2587321" cy="200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92" y="2355127"/>
            <a:ext cx="2440662" cy="217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555" y="4710473"/>
            <a:ext cx="1939336" cy="1967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96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960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Why was Containment a Success in Japan and Taiwan?</vt:lpstr>
      <vt:lpstr>The Cold War comes to Asia</vt:lpstr>
      <vt:lpstr>Containment in Japan</vt:lpstr>
      <vt:lpstr>Containment in Japan</vt:lpstr>
      <vt:lpstr>Containment in Japan</vt:lpstr>
      <vt:lpstr>Containment in Japan</vt:lpstr>
      <vt:lpstr>Was Containment a Success in Japan?</vt:lpstr>
      <vt:lpstr>Containment in Taiwan</vt:lpstr>
      <vt:lpstr>Containment in Taiwan</vt:lpstr>
      <vt:lpstr>Containment in Taiwan</vt:lpstr>
      <vt:lpstr>Containment in Taiwan</vt:lpstr>
      <vt:lpstr>Was Containment a Success in Taiwan?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was Containment a Success in Japan and Taiwan?</dc:title>
  <dc:creator>Stephen Budd</dc:creator>
  <cp:lastModifiedBy>Stephen Budd</cp:lastModifiedBy>
  <cp:revision>16</cp:revision>
  <dcterms:created xsi:type="dcterms:W3CDTF">2014-12-12T05:23:53Z</dcterms:created>
  <dcterms:modified xsi:type="dcterms:W3CDTF">2014-12-12T07:10:29Z</dcterms:modified>
</cp:coreProperties>
</file>