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60" r:id="rId5"/>
    <p:sldId id="258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68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157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27/11/2012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27/11/2012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27/11/2012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27/11/2012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27/11/2012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27/11/2012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27/11/2012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27/11/2012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27/11/2012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27/11/2012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27/11/2012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27/11/2012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104"/>
            <a:ext cx="7772400" cy="1470025"/>
          </a:xfrm>
        </p:spPr>
        <p:txBody>
          <a:bodyPr/>
          <a:lstStyle/>
          <a:p>
            <a:r>
              <a:rPr lang="en-US" b="1" u="sng" dirty="0" smtClean="0"/>
              <a:t>Why was the Battle of Passchendaele a disaster?</a:t>
            </a:r>
            <a:endParaRPr lang="en-US" b="1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628834"/>
            <a:ext cx="9144000" cy="1271716"/>
          </a:xfrm>
        </p:spPr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</a:rPr>
              <a:t>L/O – To identify and explain the reasons for the disaster</a:t>
            </a:r>
            <a:endParaRPr lang="en-US" b="1" i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070" y="2900550"/>
            <a:ext cx="4408930" cy="3865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900550"/>
            <a:ext cx="4597021" cy="3957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4783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b="1" u="sng" dirty="0" smtClean="0"/>
              <a:t>The Infantry Attack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5273459" cy="5715000"/>
          </a:xfrm>
        </p:spPr>
        <p:txBody>
          <a:bodyPr>
            <a:normAutofit/>
          </a:bodyPr>
          <a:lstStyle/>
          <a:p>
            <a:r>
              <a:rPr lang="en-US" dirty="0" smtClean="0"/>
              <a:t>The infantry attack started on </a:t>
            </a:r>
            <a:r>
              <a:rPr lang="en-US" dirty="0" smtClean="0">
                <a:solidFill>
                  <a:srgbClr val="FF0000"/>
                </a:solidFill>
              </a:rPr>
              <a:t>July 31</a:t>
            </a:r>
            <a:r>
              <a:rPr lang="en-US" baseline="30000" dirty="0" smtClean="0">
                <a:solidFill>
                  <a:srgbClr val="FF0000"/>
                </a:solidFill>
              </a:rPr>
              <a:t>st</a:t>
            </a:r>
            <a:r>
              <a:rPr lang="en-US" dirty="0" smtClean="0">
                <a:solidFill>
                  <a:srgbClr val="FF0000"/>
                </a:solidFill>
              </a:rPr>
              <a:t> 1917</a:t>
            </a:r>
            <a:r>
              <a:rPr lang="en-US" dirty="0" smtClean="0"/>
              <a:t>. Constant shelling had churned the clay soil and smashed the drainage systems.</a:t>
            </a:r>
          </a:p>
          <a:p>
            <a:endParaRPr lang="en-US" dirty="0"/>
          </a:p>
          <a:p>
            <a:r>
              <a:rPr lang="en-US" dirty="0" smtClean="0"/>
              <a:t>There were some initial gains but within a few days, the </a:t>
            </a:r>
            <a:r>
              <a:rPr lang="en-US" dirty="0" smtClean="0">
                <a:solidFill>
                  <a:srgbClr val="FF0000"/>
                </a:solidFill>
              </a:rPr>
              <a:t>heaviest rain for 30 years </a:t>
            </a:r>
            <a:r>
              <a:rPr lang="en-US" dirty="0" smtClean="0"/>
              <a:t>had turned the soil into a quagmire.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459" y="0"/>
            <a:ext cx="3870541" cy="3078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458" y="3086704"/>
            <a:ext cx="3870541" cy="3771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1213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b="1" u="sng" dirty="0" smtClean="0"/>
              <a:t>The Weather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5273459" cy="57150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Thick mud </a:t>
            </a:r>
            <a:r>
              <a:rPr lang="en-US" dirty="0" smtClean="0">
                <a:solidFill>
                  <a:srgbClr val="FF0000"/>
                </a:solidFill>
              </a:rPr>
              <a:t>clogged the rifles and immobilised tanks</a:t>
            </a:r>
            <a:r>
              <a:rPr lang="en-US" dirty="0" smtClean="0"/>
              <a:t>. Even men and horses drowned in the mud.</a:t>
            </a:r>
          </a:p>
          <a:p>
            <a:endParaRPr lang="en-US" dirty="0"/>
          </a:p>
          <a:p>
            <a:r>
              <a:rPr lang="en-US" dirty="0" smtClean="0"/>
              <a:t>Shells holes just filled with water and </a:t>
            </a:r>
            <a:r>
              <a:rPr lang="en-US" dirty="0" smtClean="0">
                <a:solidFill>
                  <a:srgbClr val="FF0000"/>
                </a:solidFill>
              </a:rPr>
              <a:t>provided no cover </a:t>
            </a:r>
            <a:r>
              <a:rPr lang="en-US" dirty="0" smtClean="0"/>
              <a:t>for advancing </a:t>
            </a:r>
            <a:r>
              <a:rPr lang="en-US" dirty="0" smtClean="0">
                <a:solidFill>
                  <a:srgbClr val="FF0000"/>
                </a:solidFill>
              </a:rPr>
              <a:t>troops who couldn’t keep up with the creeping barrage</a:t>
            </a:r>
            <a:r>
              <a:rPr lang="en-US" dirty="0" smtClean="0"/>
              <a:t> and were gunned down in their thousands. </a:t>
            </a:r>
          </a:p>
          <a:p>
            <a:endParaRPr lang="en-US" dirty="0"/>
          </a:p>
          <a:p>
            <a:r>
              <a:rPr lang="en-US" dirty="0" smtClean="0"/>
              <a:t>Rain meant </a:t>
            </a:r>
            <a:r>
              <a:rPr lang="en-US" dirty="0" smtClean="0">
                <a:solidFill>
                  <a:srgbClr val="FF0000"/>
                </a:solidFill>
              </a:rPr>
              <a:t>planes could not spot artillery targets</a:t>
            </a:r>
            <a:r>
              <a:rPr lang="en-US" dirty="0" smtClean="0"/>
              <a:t> for the British as well.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458" y="1"/>
            <a:ext cx="3870541" cy="3721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458" y="3902140"/>
            <a:ext cx="3870542" cy="2831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2869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b="1" u="sng" dirty="0" smtClean="0"/>
              <a:t>Eventual Success?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4955427" cy="5715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attacked resumed on 16</a:t>
            </a:r>
            <a:r>
              <a:rPr lang="en-US" baseline="30000" dirty="0" smtClean="0"/>
              <a:t>th</a:t>
            </a:r>
            <a:r>
              <a:rPr lang="en-US" dirty="0" smtClean="0"/>
              <a:t> August but stalemate reigned until 20</a:t>
            </a:r>
            <a:r>
              <a:rPr lang="en-US" baseline="30000" dirty="0" smtClean="0"/>
              <a:t>th</a:t>
            </a:r>
            <a:r>
              <a:rPr lang="en-US" dirty="0" smtClean="0"/>
              <a:t> September when the British finally captured the ridge overlooking Ypres.</a:t>
            </a:r>
          </a:p>
          <a:p>
            <a:endParaRPr lang="en-US" dirty="0"/>
          </a:p>
          <a:p>
            <a:r>
              <a:rPr lang="en-US" dirty="0" smtClean="0"/>
              <a:t>The eventual capture of what remained of Passchendaele village on </a:t>
            </a:r>
            <a:r>
              <a:rPr lang="en-US" dirty="0" smtClean="0">
                <a:solidFill>
                  <a:srgbClr val="FF0000"/>
                </a:solidFill>
              </a:rPr>
              <a:t>6</a:t>
            </a:r>
            <a:r>
              <a:rPr lang="en-US" baseline="30000" dirty="0" smtClean="0">
                <a:solidFill>
                  <a:srgbClr val="FF0000"/>
                </a:solidFill>
              </a:rPr>
              <a:t>th</a:t>
            </a:r>
            <a:r>
              <a:rPr lang="en-US" dirty="0" smtClean="0">
                <a:solidFill>
                  <a:srgbClr val="FF0000"/>
                </a:solidFill>
              </a:rPr>
              <a:t> November</a:t>
            </a:r>
            <a:r>
              <a:rPr lang="en-US" dirty="0" smtClean="0"/>
              <a:t> gave Haig an excuse to call of the offensive.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427" y="179474"/>
            <a:ext cx="4082903" cy="6530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9083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b="1" u="sng" dirty="0" smtClean="0"/>
              <a:t>The Results of the Battle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5452923" cy="5715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Allies had captured </a:t>
            </a:r>
            <a:r>
              <a:rPr lang="en-US" dirty="0" smtClean="0">
                <a:solidFill>
                  <a:srgbClr val="FF0000"/>
                </a:solidFill>
              </a:rPr>
              <a:t>five miles of land</a:t>
            </a:r>
            <a:r>
              <a:rPr lang="en-US" dirty="0" smtClean="0"/>
              <a:t> which took 3 months.</a:t>
            </a:r>
          </a:p>
          <a:p>
            <a:endParaRPr lang="en-US" dirty="0"/>
          </a:p>
          <a:p>
            <a:r>
              <a:rPr lang="en-US" dirty="0" smtClean="0"/>
              <a:t>325,000 Allied Casualties.</a:t>
            </a:r>
          </a:p>
          <a:p>
            <a:r>
              <a:rPr lang="en-US" dirty="0" smtClean="0"/>
              <a:t>260,000 German Casualties.</a:t>
            </a:r>
          </a:p>
          <a:p>
            <a:endParaRPr lang="en-US" dirty="0"/>
          </a:p>
          <a:p>
            <a:r>
              <a:rPr lang="en-US" dirty="0" smtClean="0"/>
              <a:t>Haig came under intense criticism for not abandoning the attack when it became clear that a breakthrough was not possible.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8985" y="3908504"/>
            <a:ext cx="3785015" cy="2775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985" y="918726"/>
            <a:ext cx="3785015" cy="2989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4334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4239" r="4239"/>
          <a:stretch>
            <a:fillRect/>
          </a:stretch>
        </p:blipFill>
        <p:spPr>
          <a:xfrm>
            <a:off x="-1" y="965136"/>
            <a:ext cx="9139829" cy="5026554"/>
          </a:xfrm>
        </p:spPr>
      </p:pic>
    </p:spTree>
    <p:extLst>
      <p:ext uri="{BB962C8B-B14F-4D97-AF65-F5344CB8AC3E}">
        <p14:creationId xmlns:p14="http://schemas.microsoft.com/office/powerpoint/2010/main" val="1224093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2196055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‘</a:t>
            </a:r>
            <a:r>
              <a:rPr lang="en-US" sz="3200" b="1" i="1" dirty="0" smtClean="0">
                <a:solidFill>
                  <a:srgbClr val="FF0000"/>
                </a:solidFill>
              </a:rPr>
              <a:t>Haig was entirely to blame for the disaster at Passchendaele</a:t>
            </a:r>
            <a:r>
              <a:rPr lang="en-US" sz="3200" b="1" dirty="0" smtClean="0"/>
              <a:t>.’ – Do you agree? Give reasons for your opinion, showing that you have thought about both sides of the debate</a:t>
            </a:r>
            <a:endParaRPr lang="en-US" sz="32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2196055"/>
            <a:ext cx="4040188" cy="639762"/>
          </a:xfrm>
        </p:spPr>
        <p:txBody>
          <a:bodyPr>
            <a:noAutofit/>
          </a:bodyPr>
          <a:lstStyle/>
          <a:p>
            <a:r>
              <a:rPr lang="en-US" sz="3600" u="sng" dirty="0" smtClean="0"/>
              <a:t>Yes</a:t>
            </a:r>
            <a:endParaRPr lang="en-US" sz="3600" u="sng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2906712"/>
            <a:ext cx="4040188" cy="395128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Should have called off offensive earlier than November.</a:t>
            </a:r>
          </a:p>
          <a:p>
            <a:r>
              <a:rPr lang="en-US" dirty="0" smtClean="0"/>
              <a:t>Main attack should have been at the Messines Ridge which was already destroyed.</a:t>
            </a:r>
          </a:p>
          <a:p>
            <a:r>
              <a:rPr lang="en-US" dirty="0" smtClean="0"/>
              <a:t>Refused to modify his plans.</a:t>
            </a:r>
          </a:p>
          <a:p>
            <a:r>
              <a:rPr lang="en-US" dirty="0" smtClean="0"/>
              <a:t>Gave away element of surprise</a:t>
            </a:r>
          </a:p>
          <a:p>
            <a:r>
              <a:rPr lang="en-US" dirty="0" smtClean="0"/>
              <a:t>Lessons of the Somme had not been learnt</a:t>
            </a:r>
          </a:p>
          <a:p>
            <a:endParaRPr lang="en-US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2196055"/>
            <a:ext cx="4041775" cy="639762"/>
          </a:xfrm>
        </p:spPr>
        <p:txBody>
          <a:bodyPr>
            <a:noAutofit/>
          </a:bodyPr>
          <a:lstStyle/>
          <a:p>
            <a:r>
              <a:rPr lang="en-US" sz="3600" u="sng" dirty="0" smtClean="0"/>
              <a:t>No</a:t>
            </a:r>
            <a:endParaRPr lang="en-US" sz="3600" u="sng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2906712"/>
            <a:ext cx="4041775" cy="395128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Russians had withdrawn from war and BEF would have faced German reinforcements.</a:t>
            </a:r>
          </a:p>
          <a:p>
            <a:r>
              <a:rPr lang="en-US" dirty="0" smtClean="0"/>
              <a:t>Britain was vulnerable to submarine attacks – something had to be done.</a:t>
            </a:r>
          </a:p>
          <a:p>
            <a:r>
              <a:rPr lang="en-US" dirty="0" smtClean="0"/>
              <a:t>Something had to be done to support French morale.</a:t>
            </a:r>
          </a:p>
          <a:p>
            <a:r>
              <a:rPr lang="en-US" dirty="0" smtClean="0"/>
              <a:t>Poor weather could not be predicted.</a:t>
            </a:r>
          </a:p>
          <a:p>
            <a:r>
              <a:rPr lang="en-US" dirty="0" smtClean="0"/>
              <a:t>German’s could not afford the loss of men like the Allies could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707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b="1" u="sng" dirty="0" smtClean="0"/>
              <a:t>1917: Allied Collapse?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9346"/>
            <a:ext cx="6239801" cy="568865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 1917, the new French General, </a:t>
            </a:r>
            <a:r>
              <a:rPr lang="en-US" dirty="0" err="1" smtClean="0">
                <a:solidFill>
                  <a:srgbClr val="FF0000"/>
                </a:solidFill>
              </a:rPr>
              <a:t>Nivelle</a:t>
            </a:r>
            <a:r>
              <a:rPr lang="en-US" dirty="0" smtClean="0"/>
              <a:t>, put forward a plan to break the deadlock. However the Germans knew of his plan and retreated to their stronger positions, called the </a:t>
            </a:r>
            <a:r>
              <a:rPr lang="en-US" dirty="0" smtClean="0">
                <a:solidFill>
                  <a:srgbClr val="FF0000"/>
                </a:solidFill>
              </a:rPr>
              <a:t>Hindenburg line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err="1" smtClean="0"/>
              <a:t>Nivelle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refused</a:t>
            </a:r>
            <a:r>
              <a:rPr lang="en-US" dirty="0" smtClean="0"/>
              <a:t> to change his plans. The </a:t>
            </a:r>
            <a:r>
              <a:rPr lang="en-US" dirty="0" err="1" smtClean="0"/>
              <a:t>Nivelle</a:t>
            </a:r>
            <a:r>
              <a:rPr lang="en-US" dirty="0" smtClean="0"/>
              <a:t> Offensive, whilst successful, caused huge causalities. The French army </a:t>
            </a:r>
            <a:r>
              <a:rPr lang="en-US" dirty="0" smtClean="0">
                <a:solidFill>
                  <a:srgbClr val="FF0000"/>
                </a:solidFill>
              </a:rPr>
              <a:t>mutinied</a:t>
            </a:r>
            <a:r>
              <a:rPr lang="en-US" dirty="0" smtClean="0"/>
              <a:t> but was successfully rallied by </a:t>
            </a:r>
            <a:r>
              <a:rPr lang="en-US" dirty="0" smtClean="0">
                <a:solidFill>
                  <a:srgbClr val="FF0000"/>
                </a:solidFill>
              </a:rPr>
              <a:t>General Petain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369" y="0"/>
            <a:ext cx="2973631" cy="3806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514" y="3157751"/>
            <a:ext cx="2935531" cy="3700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7228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663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b="1" u="sng" dirty="0" smtClean="0"/>
              <a:t>1917: Allied Collapse?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9346"/>
            <a:ext cx="5383899" cy="568865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 French army seemed to be on the </a:t>
            </a:r>
            <a:r>
              <a:rPr lang="en-US" dirty="0" smtClean="0">
                <a:solidFill>
                  <a:srgbClr val="FF0000"/>
                </a:solidFill>
              </a:rPr>
              <a:t>verge of collapse </a:t>
            </a:r>
            <a:r>
              <a:rPr lang="en-US" dirty="0" smtClean="0"/>
              <a:t>again.</a:t>
            </a:r>
          </a:p>
          <a:p>
            <a:endParaRPr lang="en-US" dirty="0"/>
          </a:p>
          <a:p>
            <a:r>
              <a:rPr lang="en-US" dirty="0" smtClean="0"/>
              <a:t>The British </a:t>
            </a:r>
            <a:r>
              <a:rPr lang="en-US" dirty="0" smtClean="0">
                <a:solidFill>
                  <a:srgbClr val="FF0000"/>
                </a:solidFill>
              </a:rPr>
              <a:t>Admiral Jellicoe </a:t>
            </a:r>
            <a:r>
              <a:rPr lang="en-US" dirty="0" smtClean="0"/>
              <a:t>had also warned that continued </a:t>
            </a:r>
            <a:r>
              <a:rPr lang="en-US" dirty="0" smtClean="0">
                <a:solidFill>
                  <a:srgbClr val="FF0000"/>
                </a:solidFill>
              </a:rPr>
              <a:t>German U-Boat attacks </a:t>
            </a:r>
            <a:r>
              <a:rPr lang="en-US" dirty="0" smtClean="0"/>
              <a:t>on shipping, launched from Belgian bases, would soon mean Britain would </a:t>
            </a:r>
            <a:r>
              <a:rPr lang="en-US" dirty="0" smtClean="0">
                <a:solidFill>
                  <a:srgbClr val="FF0000"/>
                </a:solidFill>
              </a:rPr>
              <a:t>be unable </a:t>
            </a:r>
            <a:r>
              <a:rPr lang="en-US" dirty="0" smtClean="0"/>
              <a:t>to continue the war.</a:t>
            </a:r>
          </a:p>
          <a:p>
            <a:endParaRPr lang="en-US" dirty="0"/>
          </a:p>
          <a:p>
            <a:r>
              <a:rPr lang="en-US" dirty="0" smtClean="0"/>
              <a:t>To top it off, the Russians were about to </a:t>
            </a:r>
            <a:r>
              <a:rPr lang="en-US" dirty="0" smtClean="0">
                <a:solidFill>
                  <a:srgbClr val="FF0000"/>
                </a:solidFill>
              </a:rPr>
              <a:t>withdraw</a:t>
            </a:r>
            <a:r>
              <a:rPr lang="en-US" dirty="0" smtClean="0"/>
              <a:t> from the war.</a:t>
            </a:r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460" y="3741356"/>
            <a:ext cx="3870539" cy="3116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140" y="0"/>
            <a:ext cx="2607104" cy="4127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3746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b="1" u="sng" dirty="0" smtClean="0"/>
              <a:t>Planning the Flanders Offensive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169346"/>
            <a:ext cx="6097355" cy="568865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Clearly, something had to be done to regain to offensive. Enter Haig. Again.</a:t>
            </a:r>
          </a:p>
          <a:p>
            <a:endParaRPr lang="en-US" dirty="0"/>
          </a:p>
          <a:p>
            <a:r>
              <a:rPr lang="en-US" dirty="0" smtClean="0"/>
              <a:t>Haig had long planned a major ‘</a:t>
            </a:r>
            <a:r>
              <a:rPr lang="en-US" dirty="0" smtClean="0">
                <a:solidFill>
                  <a:srgbClr val="FF0000"/>
                </a:solidFill>
              </a:rPr>
              <a:t>war-winning</a:t>
            </a:r>
            <a:r>
              <a:rPr lang="en-US" dirty="0" smtClean="0"/>
              <a:t>’ offensive in Flanders (Belgium). It was meant to happen in 1916 but was delayed by the Somme.</a:t>
            </a:r>
          </a:p>
          <a:p>
            <a:endParaRPr lang="en-US" dirty="0"/>
          </a:p>
          <a:p>
            <a:r>
              <a:rPr lang="en-US" dirty="0" smtClean="0"/>
              <a:t>Haig was determined to press ahead with plans for a </a:t>
            </a:r>
            <a:r>
              <a:rPr lang="en-US" dirty="0" smtClean="0">
                <a:solidFill>
                  <a:srgbClr val="FF0000"/>
                </a:solidFill>
              </a:rPr>
              <a:t>Flanders Offensive</a:t>
            </a:r>
            <a:r>
              <a:rPr lang="en-US" dirty="0" smtClean="0"/>
              <a:t> in late summer, 1917.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6915" y="1432921"/>
            <a:ext cx="3046646" cy="4709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6357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b="1" u="sng" dirty="0" smtClean="0"/>
              <a:t>Aims of the Flanders Offensive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21625"/>
            <a:ext cx="6013812" cy="583637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two main aims of his campaign were to: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C</a:t>
            </a:r>
            <a:r>
              <a:rPr lang="en-US" dirty="0" smtClean="0"/>
              <a:t>apture and destroy German </a:t>
            </a:r>
            <a:r>
              <a:rPr lang="en-US" dirty="0" smtClean="0">
                <a:solidFill>
                  <a:srgbClr val="FF0000"/>
                </a:solidFill>
              </a:rPr>
              <a:t>submarine bases </a:t>
            </a:r>
            <a:r>
              <a:rPr lang="en-US" dirty="0" smtClean="0"/>
              <a:t>on the Belgian coast.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Break the will </a:t>
            </a:r>
            <a:r>
              <a:rPr lang="en-US" dirty="0" smtClean="0"/>
              <a:t>of the German army which he believed was near collapse.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  <a:p>
            <a:pPr marL="571500" indent="-514350"/>
            <a:r>
              <a:rPr lang="en-US" dirty="0" smtClean="0"/>
              <a:t>The British Prime Minister, </a:t>
            </a:r>
            <a:r>
              <a:rPr lang="en-US" dirty="0" smtClean="0">
                <a:solidFill>
                  <a:srgbClr val="FF0000"/>
                </a:solidFill>
              </a:rPr>
              <a:t>David Lloyd George</a:t>
            </a:r>
            <a:r>
              <a:rPr lang="en-US" dirty="0" smtClean="0"/>
              <a:t>, did not agree with the plan but had the support it as there was no alternative plan.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 smtClean="0"/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3812" y="1612395"/>
            <a:ext cx="2979793" cy="458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36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b="1" u="sng" dirty="0" smtClean="0"/>
              <a:t>The Battle of Passchendaele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5121606" cy="5715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plan was to </a:t>
            </a:r>
            <a:r>
              <a:rPr lang="en-US" dirty="0" smtClean="0">
                <a:solidFill>
                  <a:srgbClr val="FF0000"/>
                </a:solidFill>
              </a:rPr>
              <a:t>capture the German lines on ridges </a:t>
            </a:r>
            <a:r>
              <a:rPr lang="en-US" dirty="0" smtClean="0"/>
              <a:t>and hills surrounding the Allied controlled Belgian town of </a:t>
            </a:r>
            <a:r>
              <a:rPr lang="en-US" dirty="0" smtClean="0">
                <a:solidFill>
                  <a:srgbClr val="FF0000"/>
                </a:solidFill>
              </a:rPr>
              <a:t>Ypres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They would then capture the </a:t>
            </a:r>
            <a:r>
              <a:rPr lang="en-US" dirty="0" smtClean="0">
                <a:solidFill>
                  <a:srgbClr val="FF0000"/>
                </a:solidFill>
              </a:rPr>
              <a:t>village of Passchendaele </a:t>
            </a:r>
            <a:r>
              <a:rPr lang="en-US" dirty="0" smtClean="0"/>
              <a:t>and press on into Belgium, capturing the German submarine bases.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606" y="1057631"/>
            <a:ext cx="3892973" cy="5689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0862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b="1" u="sng" dirty="0" smtClean="0"/>
              <a:t>Terrain of the Ypres Salient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43000"/>
            <a:ext cx="4196679" cy="5715000"/>
          </a:xfrm>
        </p:spPr>
        <p:txBody>
          <a:bodyPr>
            <a:normAutofit/>
          </a:bodyPr>
          <a:lstStyle/>
          <a:p>
            <a:r>
              <a:rPr lang="en-US" dirty="0" smtClean="0"/>
              <a:t>The flatness of the terrain and the fact that the German’s </a:t>
            </a:r>
            <a:r>
              <a:rPr lang="en-US" dirty="0" smtClean="0">
                <a:solidFill>
                  <a:srgbClr val="FF0000"/>
                </a:solidFill>
              </a:rPr>
              <a:t>overlooked Ypres </a:t>
            </a:r>
            <a:r>
              <a:rPr lang="en-US" dirty="0" smtClean="0"/>
              <a:t>meant that the German’s knew the British attack was coming.</a:t>
            </a:r>
          </a:p>
          <a:p>
            <a:endParaRPr lang="en-US" dirty="0"/>
          </a:p>
          <a:p>
            <a:r>
              <a:rPr lang="en-US" dirty="0" smtClean="0"/>
              <a:t>Who’s mistake was this?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700" y="3606800"/>
            <a:ext cx="5067300" cy="325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388" y="1079500"/>
            <a:ext cx="4420087" cy="2527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1906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b="1" u="sng" dirty="0" smtClean="0"/>
              <a:t>The Preliminary Bombardment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5623689" cy="5715000"/>
          </a:xfrm>
        </p:spPr>
        <p:txBody>
          <a:bodyPr>
            <a:normAutofit/>
          </a:bodyPr>
          <a:lstStyle/>
          <a:p>
            <a:r>
              <a:rPr lang="en-US" dirty="0" smtClean="0"/>
              <a:t>Despite this, an initial bombardment of over </a:t>
            </a:r>
            <a:r>
              <a:rPr lang="en-US" dirty="0" smtClean="0">
                <a:solidFill>
                  <a:srgbClr val="FF0000"/>
                </a:solidFill>
              </a:rPr>
              <a:t>4.5 million shells</a:t>
            </a:r>
            <a:r>
              <a:rPr lang="en-US" dirty="0" smtClean="0"/>
              <a:t> from </a:t>
            </a:r>
            <a:r>
              <a:rPr lang="en-US" dirty="0" smtClean="0">
                <a:solidFill>
                  <a:srgbClr val="FF0000"/>
                </a:solidFill>
              </a:rPr>
              <a:t>3000 guns </a:t>
            </a:r>
            <a:r>
              <a:rPr lang="en-US" dirty="0" smtClean="0"/>
              <a:t>was launched on 18</a:t>
            </a:r>
            <a:r>
              <a:rPr lang="en-US" baseline="30000" dirty="0" smtClean="0"/>
              <a:t>th</a:t>
            </a:r>
            <a:r>
              <a:rPr lang="en-US" dirty="0" smtClean="0"/>
              <a:t> July 1917.</a:t>
            </a:r>
          </a:p>
          <a:p>
            <a:endParaRPr lang="en-US" dirty="0"/>
          </a:p>
          <a:p>
            <a:r>
              <a:rPr lang="en-US" dirty="0" smtClean="0"/>
              <a:t>This lasted for 10 days and the </a:t>
            </a:r>
            <a:r>
              <a:rPr lang="en-US" dirty="0" smtClean="0">
                <a:solidFill>
                  <a:srgbClr val="FF0000"/>
                </a:solidFill>
              </a:rPr>
              <a:t>element of surprise had definitely been lost</a:t>
            </a:r>
            <a:r>
              <a:rPr lang="en-US" dirty="0" smtClean="0"/>
              <a:t>. It has also failed to destroy the heavy German defenses.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689" y="3795277"/>
            <a:ext cx="3520311" cy="3062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689" y="1008373"/>
            <a:ext cx="3520311" cy="2786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8683148"/>
      </p:ext>
    </p:extLst>
  </p:cSld>
  <p:clrMapOvr>
    <a:masterClrMapping/>
  </p:clrMapOvr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93</TotalTime>
  <Words>770</Words>
  <Application>Microsoft Macintosh PowerPoint</Application>
  <PresentationFormat>On-screen Show (4:3)</PresentationFormat>
  <Paragraphs>70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 Black </vt:lpstr>
      <vt:lpstr>Why was the Battle of Passchendaele a disaster?</vt:lpstr>
      <vt:lpstr>1917: Allied Collapse?</vt:lpstr>
      <vt:lpstr>PowerPoint Presentation</vt:lpstr>
      <vt:lpstr>1917: Allied Collapse?</vt:lpstr>
      <vt:lpstr>Planning the Flanders Offensive</vt:lpstr>
      <vt:lpstr>Aims of the Flanders Offensive</vt:lpstr>
      <vt:lpstr>The Battle of Passchendaele</vt:lpstr>
      <vt:lpstr>Terrain of the Ypres Salient</vt:lpstr>
      <vt:lpstr>The Preliminary Bombardment</vt:lpstr>
      <vt:lpstr>The Infantry Attack</vt:lpstr>
      <vt:lpstr>The Weather</vt:lpstr>
      <vt:lpstr>Eventual Success?</vt:lpstr>
      <vt:lpstr>The Results of the Battle</vt:lpstr>
      <vt:lpstr>PowerPoint Presentation</vt:lpstr>
      <vt:lpstr>‘Haig was entirely to blame for the disaster at Passchendaele.’ – Do you agree? Give reasons for your opinion, showing that you have thought about both sides of the debate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was the Battle of Passchendaele a disaster?</dc:title>
  <dc:creator>Stephen Budd</dc:creator>
  <cp:lastModifiedBy>Stephen Budd</cp:lastModifiedBy>
  <cp:revision>11</cp:revision>
  <dcterms:created xsi:type="dcterms:W3CDTF">2012-11-27T14:11:05Z</dcterms:created>
  <dcterms:modified xsi:type="dcterms:W3CDTF">2012-11-27T15:44:26Z</dcterms:modified>
</cp:coreProperties>
</file>