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2A356-A739-4B3B-BFE1-96299B6A76B7}" type="datetimeFigureOut">
              <a:rPr lang="en-GB" smtClean="0"/>
              <a:t>17/11/2012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2533D-D2A5-4336-B0B8-8B3E0841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33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C03E-2F3F-4FBD-A7FA-8B37BA1794D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06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1269-8824-4A0A-AF9C-90FC9B2AD329}" type="datetimeFigureOut">
              <a:rPr lang="en-GB" smtClean="0"/>
              <a:t>17/11/2012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6089-95F6-40F0-A031-DC4C85BC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64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1269-8824-4A0A-AF9C-90FC9B2AD329}" type="datetimeFigureOut">
              <a:rPr lang="en-GB" smtClean="0"/>
              <a:t>17/11/2012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6089-95F6-40F0-A031-DC4C85BC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69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1269-8824-4A0A-AF9C-90FC9B2AD329}" type="datetimeFigureOut">
              <a:rPr lang="en-GB" smtClean="0"/>
              <a:t>17/11/2012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6089-95F6-40F0-A031-DC4C85BC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6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1269-8824-4A0A-AF9C-90FC9B2AD329}" type="datetimeFigureOut">
              <a:rPr lang="en-GB" smtClean="0"/>
              <a:t>17/11/2012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6089-95F6-40F0-A031-DC4C85BC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7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1269-8824-4A0A-AF9C-90FC9B2AD329}" type="datetimeFigureOut">
              <a:rPr lang="en-GB" smtClean="0"/>
              <a:t>17/11/2012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6089-95F6-40F0-A031-DC4C85BC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35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1269-8824-4A0A-AF9C-90FC9B2AD329}" type="datetimeFigureOut">
              <a:rPr lang="en-GB" smtClean="0"/>
              <a:t>17/11/2012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6089-95F6-40F0-A031-DC4C85BC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50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1269-8824-4A0A-AF9C-90FC9B2AD329}" type="datetimeFigureOut">
              <a:rPr lang="en-GB" smtClean="0"/>
              <a:t>17/11/2012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6089-95F6-40F0-A031-DC4C85BC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41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1269-8824-4A0A-AF9C-90FC9B2AD329}" type="datetimeFigureOut">
              <a:rPr lang="en-GB" smtClean="0"/>
              <a:t>17/11/2012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6089-95F6-40F0-A031-DC4C85BC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33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1269-8824-4A0A-AF9C-90FC9B2AD329}" type="datetimeFigureOut">
              <a:rPr lang="en-GB" smtClean="0"/>
              <a:t>17/11/2012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6089-95F6-40F0-A031-DC4C85BC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2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1269-8824-4A0A-AF9C-90FC9B2AD329}" type="datetimeFigureOut">
              <a:rPr lang="en-GB" smtClean="0"/>
              <a:t>17/11/2012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6089-95F6-40F0-A031-DC4C85BC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02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1269-8824-4A0A-AF9C-90FC9B2AD329}" type="datetimeFigureOut">
              <a:rPr lang="en-GB" smtClean="0"/>
              <a:t>17/11/2012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6089-95F6-40F0-A031-DC4C85BC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97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81269-8824-4A0A-AF9C-90FC9B2AD329}" type="datetimeFigureOut">
              <a:rPr lang="en-GB" smtClean="0"/>
              <a:t>17/11/2012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26089-95F6-40F0-A031-DC4C85BC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0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b="1" u="sng" dirty="0" smtClean="0">
                <a:solidFill>
                  <a:schemeClr val="bg1"/>
                </a:solidFill>
              </a:rPr>
              <a:t>How and Why did the Women’s Movement emerge?</a:t>
            </a:r>
            <a:endParaRPr lang="en-GB" sz="6000" b="1" u="sng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5949280"/>
            <a:ext cx="8496944" cy="816496"/>
          </a:xfrm>
        </p:spPr>
        <p:txBody>
          <a:bodyPr/>
          <a:lstStyle/>
          <a:p>
            <a:r>
              <a:rPr lang="en-GB" b="1" i="1" dirty="0" smtClean="0">
                <a:solidFill>
                  <a:schemeClr val="bg1"/>
                </a:solidFill>
              </a:rPr>
              <a:t>Reasons for the emerging women’s movement</a:t>
            </a:r>
            <a:endParaRPr lang="en-GB" i="1" dirty="0"/>
          </a:p>
        </p:txBody>
      </p:sp>
      <p:pic>
        <p:nvPicPr>
          <p:cNvPr id="12290" name="Picture 2" descr="http://art200cuestacollege.files.wordpress.com/2012/03/womens-liberation-196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2996952"/>
            <a:ext cx="4176464" cy="282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2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8. NOW 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6581774" cy="566124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In June 1966, Betty Friedan and others set-up the </a:t>
            </a:r>
            <a:r>
              <a:rPr lang="en-GB" sz="2800" b="1" dirty="0" smtClean="0">
                <a:solidFill>
                  <a:srgbClr val="FF0000"/>
                </a:solidFill>
              </a:rPr>
              <a:t>National Organisation for Women (NOW)</a:t>
            </a:r>
            <a:r>
              <a:rPr lang="en-GB" sz="2800" dirty="0" smtClean="0">
                <a:solidFill>
                  <a:schemeClr val="bg1"/>
                </a:solidFill>
              </a:rPr>
              <a:t> as a women’s civil rights group.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It’s aim was to bring women into ‘full participation in American society now, with all its </a:t>
            </a:r>
            <a:r>
              <a:rPr lang="en-GB" sz="2800" b="1" dirty="0" smtClean="0">
                <a:solidFill>
                  <a:srgbClr val="FF0000"/>
                </a:solidFill>
              </a:rPr>
              <a:t>privileges and responsibilities</a:t>
            </a:r>
            <a:r>
              <a:rPr lang="en-GB" sz="2800" dirty="0" smtClean="0">
                <a:solidFill>
                  <a:schemeClr val="bg1"/>
                </a:solidFill>
              </a:rPr>
              <a:t>, in truly </a:t>
            </a:r>
            <a:r>
              <a:rPr lang="en-GB" sz="2800" b="1" dirty="0" smtClean="0">
                <a:solidFill>
                  <a:srgbClr val="FF0000"/>
                </a:solidFill>
              </a:rPr>
              <a:t>equal partnership </a:t>
            </a:r>
            <a:r>
              <a:rPr lang="en-GB" sz="2800" dirty="0" smtClean="0">
                <a:solidFill>
                  <a:schemeClr val="bg1"/>
                </a:solidFill>
              </a:rPr>
              <a:t>with men’.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NOW campaigned for women’s rights across the USA.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4.bp.blogspot.com/-DEF1rY4Et9s/TaZZ3hWBuJI/AAAAAAAAAB0/rE-Qdzy1r1c/s1600/05friedan3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0"/>
            <a:ext cx="2752725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alsa.wiredforchange.com/o/5996/images/abortion-circ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4" y="4286250"/>
            <a:ext cx="237172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1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8. NOW 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6581774" cy="5661248"/>
          </a:xfrm>
        </p:spPr>
        <p:txBody>
          <a:bodyPr>
            <a:noAutofit/>
          </a:bodyPr>
          <a:lstStyle/>
          <a:p>
            <a:r>
              <a:rPr lang="en-GB" sz="2800" b="1" u="sng" dirty="0" smtClean="0">
                <a:solidFill>
                  <a:schemeClr val="bg1"/>
                </a:solidFill>
              </a:rPr>
              <a:t>NOWs main aims were:</a:t>
            </a:r>
          </a:p>
          <a:p>
            <a:endParaRPr lang="en-GB" sz="2800" b="1" u="sng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spcBef>
                <a:spcPct val="50000"/>
              </a:spcBef>
              <a:buNone/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1. Equal Rights in the constitution</a:t>
            </a:r>
          </a:p>
          <a:p>
            <a:pPr marL="457200" lvl="1" indent="0">
              <a:spcBef>
                <a:spcPct val="50000"/>
              </a:spcBef>
              <a:buNone/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2. Law banning sex discrimination in the workplace</a:t>
            </a:r>
          </a:p>
          <a:p>
            <a:pPr marL="457200" lvl="1" indent="0">
              <a:spcBef>
                <a:spcPct val="50000"/>
              </a:spcBef>
              <a:buNone/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3. Maternity Leave Rights</a:t>
            </a:r>
          </a:p>
          <a:p>
            <a:pPr marL="457200" lvl="1" indent="0">
              <a:spcBef>
                <a:spcPct val="50000"/>
              </a:spcBef>
              <a:buNone/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4. Child day care centres</a:t>
            </a:r>
          </a:p>
          <a:p>
            <a:pPr marL="457200" lvl="1" indent="0">
              <a:spcBef>
                <a:spcPct val="50000"/>
              </a:spcBef>
              <a:buNone/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5. Equal education</a:t>
            </a:r>
          </a:p>
          <a:p>
            <a:pPr marL="457200" lvl="1" indent="0">
              <a:spcBef>
                <a:spcPct val="50000"/>
              </a:spcBef>
              <a:buNone/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6. The right of women to control their reproductive rights.</a:t>
            </a:r>
          </a:p>
          <a:p>
            <a:pPr>
              <a:spcBef>
                <a:spcPct val="50000"/>
              </a:spcBef>
            </a:pPr>
            <a:endParaRPr lang="en-GB" sz="2800" dirty="0">
              <a:solidFill>
                <a:schemeClr val="bg1"/>
              </a:solidFill>
              <a:latin typeface="Times New Roman" pitchFamily="18" charset="0"/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4.bp.blogspot.com/-DEF1rY4Et9s/TaZZ3hWBuJI/AAAAAAAAAB0/rE-Qdzy1r1c/s1600/05friedan3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0"/>
            <a:ext cx="2752725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alsa.wiredforchange.com/o/5996/images/abortion-circ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4" y="4286250"/>
            <a:ext cx="237172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Tasks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4608512" cy="4853136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Read pages 218-219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Answer questions 1-4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Describe one effect of </a:t>
            </a:r>
            <a:r>
              <a:rPr lang="en-GB" b="1" i="1" dirty="0" smtClean="0">
                <a:solidFill>
                  <a:schemeClr val="bg1"/>
                </a:solidFill>
              </a:rPr>
              <a:t>The Feminine Mystique </a:t>
            </a:r>
            <a:r>
              <a:rPr lang="en-GB" b="1" dirty="0" smtClean="0">
                <a:solidFill>
                  <a:schemeClr val="bg1"/>
                </a:solidFill>
              </a:rPr>
              <a:t>on women in the 1960s. (4 marks)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images.betterworldbooks.com/043/Edexcel-IGCSE-History-Student-Book-Bunce-Robin-9780435044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37" y="1196752"/>
            <a:ext cx="4099055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Linking Causes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5004048" cy="5805264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 key skill in history is being able to explain how causes are linked.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Arrange each of the causes of your sheet of paper and draw lines connecting the causes that are linked.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Explain briefly next to each line why they are linked.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4592" y="332656"/>
            <a:ext cx="1657648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Rising Expectations</a:t>
            </a:r>
            <a:endParaRPr lang="en-GB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7566474" y="332656"/>
            <a:ext cx="1440160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Education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5074592" y="2060848"/>
            <a:ext cx="1657648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Employment</a:t>
            </a:r>
            <a:endParaRPr lang="en-GB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7566474" y="2060848"/>
            <a:ext cx="1440160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The ‘Swinging’ Sixties</a:t>
            </a:r>
            <a:endParaRPr lang="en-GB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074592" y="3717032"/>
            <a:ext cx="1657648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The Contraceptive Pill</a:t>
            </a:r>
            <a:endParaRPr lang="en-GB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7566070" y="3717032"/>
            <a:ext cx="1440160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Eleanor Roosevelt</a:t>
            </a:r>
            <a:endParaRPr lang="en-GB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5074592" y="5157192"/>
            <a:ext cx="1727200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Betty Friedan</a:t>
            </a:r>
            <a:endParaRPr lang="en-GB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372200" y="2204864"/>
            <a:ext cx="1368152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97207" y="1412776"/>
            <a:ext cx="1443145" cy="29163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306495" y="1412776"/>
            <a:ext cx="1433857" cy="38884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559530" y="5157192"/>
            <a:ext cx="1447104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NOW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853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35" y="0"/>
            <a:ext cx="8229600" cy="908720"/>
          </a:xfrm>
        </p:spPr>
        <p:txBody>
          <a:bodyPr/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Exam Question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4716016" cy="5805264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‘Why did the women’s movement develop in the USA in the 1960s? Explain your answer.’ (8 marks)</a:t>
            </a: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  <a:p>
            <a:pPr algn="ctr"/>
            <a:endParaRPr lang="en-GB" sz="2400" b="1" dirty="0" smtClean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83555"/>
              </p:ext>
            </p:extLst>
          </p:nvPr>
        </p:nvGraphicFramePr>
        <p:xfrm>
          <a:off x="323528" y="2708920"/>
          <a:ext cx="4176464" cy="3888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725"/>
                <a:gridCol w="2723739"/>
              </a:tblGrid>
              <a:tr h="87803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ysClr val="windowText" lastClr="000000"/>
                          </a:solidFill>
                        </a:rPr>
                        <a:t>First</a:t>
                      </a:r>
                      <a:r>
                        <a:rPr lang="en-GB" sz="2000" b="1" baseline="0" dirty="0" smtClean="0">
                          <a:solidFill>
                            <a:sysClr val="windowText" lastClr="000000"/>
                          </a:solidFill>
                        </a:rPr>
                        <a:t> Reason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ysClr val="windowText" lastClr="000000"/>
                          </a:solidFill>
                        </a:rPr>
                        <a:t>Give the reason. Fully explain it.</a:t>
                      </a:r>
                      <a:endParaRPr lang="en-GB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803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ysClr val="windowText" lastClr="000000"/>
                          </a:solidFill>
                        </a:rPr>
                        <a:t>Link</a:t>
                      </a:r>
                      <a:endParaRPr lang="en-GB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ysClr val="windowText" lastClr="000000"/>
                          </a:solidFill>
                        </a:rPr>
                        <a:t>Make a link with the 2</a:t>
                      </a:r>
                      <a:r>
                        <a:rPr lang="en-GB" sz="2000" b="1" baseline="30000" dirty="0" smtClean="0">
                          <a:solidFill>
                            <a:sysClr val="windowText" lastClr="000000"/>
                          </a:solidFill>
                        </a:rPr>
                        <a:t>nd</a:t>
                      </a:r>
                      <a:r>
                        <a:rPr lang="en-GB" sz="2000" b="1" dirty="0" smtClean="0">
                          <a:solidFill>
                            <a:sysClr val="windowText" lastClr="000000"/>
                          </a:solidFill>
                        </a:rPr>
                        <a:t> reason.</a:t>
                      </a:r>
                      <a:endParaRPr lang="en-GB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803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ysClr val="windowText" lastClr="000000"/>
                          </a:solidFill>
                        </a:rPr>
                        <a:t>Second Reason</a:t>
                      </a:r>
                      <a:r>
                        <a:rPr lang="en-GB" sz="2000" b="1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GB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ysClr val="windowText" lastClr="000000"/>
                          </a:solidFill>
                        </a:rPr>
                        <a:t>Give</a:t>
                      </a:r>
                      <a:r>
                        <a:rPr lang="en-GB" sz="2000" b="1" baseline="0" dirty="0" smtClean="0">
                          <a:solidFill>
                            <a:sysClr val="windowText" lastClr="000000"/>
                          </a:solidFill>
                        </a:rPr>
                        <a:t> the reason. Fully explain it.</a:t>
                      </a:r>
                      <a:endParaRPr lang="en-GB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433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ysClr val="windowText" lastClr="000000"/>
                          </a:solidFill>
                        </a:rPr>
                        <a:t>Conclusion </a:t>
                      </a:r>
                      <a:endParaRPr lang="en-GB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ysClr val="windowText" lastClr="000000"/>
                          </a:solidFill>
                        </a:rPr>
                        <a:t>Sum</a:t>
                      </a:r>
                      <a:r>
                        <a:rPr lang="en-GB" sz="2000" b="1" baseline="0" dirty="0" smtClean="0">
                          <a:solidFill>
                            <a:sysClr val="windowText" lastClr="000000"/>
                          </a:solidFill>
                        </a:rPr>
                        <a:t> up the two factors, stressing the links between them </a:t>
                      </a:r>
                      <a:endParaRPr lang="en-GB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074592" y="332656"/>
            <a:ext cx="2017688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u="sng" dirty="0" smtClean="0"/>
              <a:t>Rising Expectations </a:t>
            </a:r>
            <a:r>
              <a:rPr lang="en-GB" sz="2000" b="1" dirty="0" smtClean="0"/>
              <a:t>after WW2</a:t>
            </a:r>
            <a:endParaRPr lang="en-GB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7236296" y="332656"/>
            <a:ext cx="1770338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Growing access to </a:t>
            </a:r>
            <a:r>
              <a:rPr lang="en-GB" sz="2000" b="1" u="sng" dirty="0" smtClean="0"/>
              <a:t>Education</a:t>
            </a:r>
            <a:endParaRPr lang="en-GB" sz="20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5074592" y="1700808"/>
            <a:ext cx="2017688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Growing female </a:t>
            </a:r>
            <a:r>
              <a:rPr lang="en-GB" sz="2000" b="1" u="sng" dirty="0" smtClean="0"/>
              <a:t>Employment </a:t>
            </a:r>
            <a:r>
              <a:rPr lang="en-GB" sz="2000" b="1" dirty="0" smtClean="0"/>
              <a:t>gave them financial independence</a:t>
            </a:r>
            <a:endParaRPr lang="en-GB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7236296" y="1700808"/>
            <a:ext cx="1770338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u="sng" dirty="0" smtClean="0"/>
              <a:t>The ‘Swinging’ Sixties </a:t>
            </a:r>
            <a:r>
              <a:rPr lang="en-GB" sz="2000" b="1" dirty="0" smtClean="0"/>
              <a:t>encouraged rebellion</a:t>
            </a:r>
            <a:endParaRPr lang="en-GB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5074592" y="3429000"/>
            <a:ext cx="2017688" cy="1512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u="sng" dirty="0" smtClean="0"/>
              <a:t>The Contraceptive Pill</a:t>
            </a:r>
            <a:r>
              <a:rPr lang="en-GB" sz="2000" b="1" dirty="0" smtClean="0"/>
              <a:t> gave women choice of family/career</a:t>
            </a:r>
            <a:endParaRPr lang="en-GB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7236296" y="3429000"/>
            <a:ext cx="1769934" cy="1512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u="sng" dirty="0" smtClean="0"/>
              <a:t>Eleanor Roosevelt </a:t>
            </a:r>
            <a:r>
              <a:rPr lang="en-GB" b="1" dirty="0" smtClean="0"/>
              <a:t>made the idea of working women acceptable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5074592" y="5157192"/>
            <a:ext cx="2017688" cy="1512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u="sng" dirty="0" smtClean="0"/>
              <a:t>Betty Friedan’s </a:t>
            </a:r>
            <a:r>
              <a:rPr lang="en-GB" sz="2000" b="1" dirty="0" smtClean="0"/>
              <a:t>book made women question their roles</a:t>
            </a:r>
            <a:endParaRPr lang="en-GB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7236296" y="5157192"/>
            <a:ext cx="1770338" cy="1512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u="sng" dirty="0" smtClean="0"/>
              <a:t>NOW</a:t>
            </a:r>
            <a:r>
              <a:rPr lang="en-GB" sz="2000" b="1" dirty="0" smtClean="0"/>
              <a:t> brought media attention to women’s issues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1129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1. Rising Expectations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1"/>
            <a:ext cx="5508104" cy="5623385"/>
          </a:xfrm>
        </p:spPr>
        <p:txBody>
          <a:bodyPr>
            <a:normAutofit fontScale="92500" lnSpcReduction="20000"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Women from middle-class backgrounds became </a:t>
            </a:r>
            <a:r>
              <a:rPr lang="en-GB" sz="4000" b="1" dirty="0" smtClean="0">
                <a:solidFill>
                  <a:srgbClr val="FF0000"/>
                </a:solidFill>
              </a:rPr>
              <a:t>increasingly frustrated </a:t>
            </a:r>
            <a:r>
              <a:rPr lang="en-GB" sz="4000" dirty="0" smtClean="0">
                <a:solidFill>
                  <a:schemeClr val="bg1"/>
                </a:solidFill>
              </a:rPr>
              <a:t>with life as a housewife. </a:t>
            </a:r>
          </a:p>
          <a:p>
            <a:endParaRPr lang="en-GB" sz="4000" dirty="0" smtClean="0">
              <a:solidFill>
                <a:schemeClr val="bg1"/>
              </a:solidFill>
            </a:endParaRPr>
          </a:p>
          <a:p>
            <a:r>
              <a:rPr lang="en-GB" sz="4000" dirty="0" smtClean="0">
                <a:solidFill>
                  <a:schemeClr val="bg1"/>
                </a:solidFill>
              </a:rPr>
              <a:t>WW2 had shown women what they could do and many </a:t>
            </a:r>
            <a:r>
              <a:rPr lang="en-GB" sz="4000" dirty="0" smtClean="0">
                <a:solidFill>
                  <a:srgbClr val="FF0000"/>
                </a:solidFill>
              </a:rPr>
              <a:t>resented</a:t>
            </a:r>
            <a:r>
              <a:rPr lang="en-GB" sz="4000" dirty="0" smtClean="0">
                <a:solidFill>
                  <a:schemeClr val="bg1"/>
                </a:solidFill>
              </a:rPr>
              <a:t> having to leave their jobs for the </a:t>
            </a:r>
            <a:r>
              <a:rPr lang="en-GB" sz="4000" b="1" dirty="0" smtClean="0">
                <a:solidFill>
                  <a:srgbClr val="FF0000"/>
                </a:solidFill>
              </a:rPr>
              <a:t>returning soldiers</a:t>
            </a:r>
            <a:r>
              <a:rPr lang="en-GB" sz="4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9220" name="Picture 4" descr="http://uki16.files.wordpress.com/2010/11/the-more-women-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333750" cy="3971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uki16.files.wordpress.com/2010/11/waac-poster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01384"/>
            <a:ext cx="3068988" cy="3783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0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2. Education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5580112" cy="5877272"/>
          </a:xfrm>
        </p:spPr>
        <p:txBody>
          <a:bodyPr>
            <a:noAutofit/>
          </a:bodyPr>
          <a:lstStyle/>
          <a:p>
            <a:pPr marL="457200" indent="-457200"/>
            <a:r>
              <a:rPr lang="en-GB" dirty="0" smtClean="0">
                <a:solidFill>
                  <a:schemeClr val="bg1"/>
                </a:solidFill>
              </a:rPr>
              <a:t>Women became </a:t>
            </a:r>
            <a:r>
              <a:rPr lang="en-GB" b="1" dirty="0" smtClean="0">
                <a:solidFill>
                  <a:srgbClr val="FF0000"/>
                </a:solidFill>
              </a:rPr>
              <a:t>more educated</a:t>
            </a:r>
            <a:r>
              <a:rPr lang="en-GB" dirty="0" smtClean="0">
                <a:solidFill>
                  <a:schemeClr val="bg1"/>
                </a:solidFill>
              </a:rPr>
              <a:t> as more families enjoyed </a:t>
            </a:r>
            <a:r>
              <a:rPr lang="en-GB" b="1" dirty="0" smtClean="0">
                <a:solidFill>
                  <a:srgbClr val="FF0000"/>
                </a:solidFill>
              </a:rPr>
              <a:t>bigger incomes</a:t>
            </a:r>
            <a:r>
              <a:rPr lang="en-GB" dirty="0" smtClean="0">
                <a:solidFill>
                  <a:schemeClr val="bg1"/>
                </a:solidFill>
              </a:rPr>
              <a:t>. In 1950, there were 721,000 women at university. </a:t>
            </a:r>
          </a:p>
          <a:p>
            <a:pPr marL="457200" indent="-457200"/>
            <a:endParaRPr lang="en-GB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GB" dirty="0" smtClean="0">
                <a:solidFill>
                  <a:schemeClr val="bg1"/>
                </a:solidFill>
              </a:rPr>
              <a:t>By 1960, this had reached </a:t>
            </a:r>
            <a:r>
              <a:rPr lang="en-GB" b="1" dirty="0" smtClean="0">
                <a:solidFill>
                  <a:srgbClr val="FF0000"/>
                </a:solidFill>
              </a:rPr>
              <a:t>1.3 million</a:t>
            </a:r>
            <a:r>
              <a:rPr lang="en-GB" dirty="0" smtClean="0">
                <a:solidFill>
                  <a:schemeClr val="bg1"/>
                </a:solidFill>
              </a:rPr>
              <a:t>. Education gave women the </a:t>
            </a:r>
            <a:r>
              <a:rPr lang="en-GB" b="1" dirty="0" smtClean="0">
                <a:solidFill>
                  <a:srgbClr val="FF0000"/>
                </a:solidFill>
              </a:rPr>
              <a:t>confidence</a:t>
            </a:r>
            <a:r>
              <a:rPr lang="en-GB" dirty="0" smtClean="0">
                <a:solidFill>
                  <a:schemeClr val="bg1"/>
                </a:solidFill>
              </a:rPr>
              <a:t> and </a:t>
            </a:r>
            <a:r>
              <a:rPr lang="en-GB" b="1" dirty="0" smtClean="0">
                <a:solidFill>
                  <a:srgbClr val="FF0000"/>
                </a:solidFill>
              </a:rPr>
              <a:t>aspirations</a:t>
            </a:r>
            <a:r>
              <a:rPr lang="en-GB" dirty="0" smtClean="0">
                <a:solidFill>
                  <a:schemeClr val="bg1"/>
                </a:solidFill>
              </a:rPr>
              <a:t> to forge their own career paths.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24.media.tumblr.com/tumblr_m9t6coHcKx1qzdzbu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36" y="260648"/>
            <a:ext cx="3687892" cy="3505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g3.imageshack.us/img3/6114/gnus8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681" y="3766206"/>
            <a:ext cx="3673681" cy="307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0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3. Employment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5940152" cy="5805264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Despite </a:t>
            </a:r>
            <a:r>
              <a:rPr lang="en-GB" b="1" dirty="0" smtClean="0">
                <a:solidFill>
                  <a:srgbClr val="FF0000"/>
                </a:solidFill>
              </a:rPr>
              <a:t>post-war sexist attitudes</a:t>
            </a:r>
            <a:r>
              <a:rPr lang="en-GB" dirty="0" smtClean="0">
                <a:solidFill>
                  <a:schemeClr val="bg1"/>
                </a:solidFill>
              </a:rPr>
              <a:t>, the number of women in employment actually </a:t>
            </a:r>
            <a:r>
              <a:rPr lang="en-GB" b="1" dirty="0" smtClean="0">
                <a:solidFill>
                  <a:srgbClr val="FF0000"/>
                </a:solidFill>
              </a:rPr>
              <a:t>went up!</a:t>
            </a:r>
            <a:r>
              <a:rPr lang="en-GB" dirty="0" smtClean="0">
                <a:solidFill>
                  <a:schemeClr val="bg1"/>
                </a:solidFill>
              </a:rPr>
              <a:t> Women were seen as cheap, often part-time sources of labour. 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In 1950, women made up 29% of the workforce. This had reached </a:t>
            </a:r>
            <a:r>
              <a:rPr lang="en-GB" dirty="0" smtClean="0">
                <a:solidFill>
                  <a:srgbClr val="FF0000"/>
                </a:solidFill>
              </a:rPr>
              <a:t>50% by 1960</a:t>
            </a:r>
            <a:r>
              <a:rPr lang="en-GB" dirty="0" smtClean="0">
                <a:solidFill>
                  <a:schemeClr val="bg1"/>
                </a:solidFill>
              </a:rPr>
              <a:t>. This gave more women </a:t>
            </a:r>
            <a:r>
              <a:rPr lang="en-GB" b="1" dirty="0" smtClean="0">
                <a:solidFill>
                  <a:srgbClr val="FF0000"/>
                </a:solidFill>
              </a:rPr>
              <a:t>financial freedom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anneknock.files.wordpress.com/2010/10/195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725" y="0"/>
            <a:ext cx="3372275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newsimg.bbc.co.uk/media/images/46060000/jpg/_46060235_aluminiumworkers226get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725" y="3284983"/>
            <a:ext cx="3373879" cy="3573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2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4. The ‘Swinging Sixties’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5580112" cy="5589240"/>
          </a:xfrm>
        </p:spPr>
        <p:txBody>
          <a:bodyPr>
            <a:noAutofit/>
          </a:bodyPr>
          <a:lstStyle/>
          <a:p>
            <a:pPr marL="457200" indent="-457200"/>
            <a:r>
              <a:rPr lang="en-GB" sz="3600" dirty="0" smtClean="0">
                <a:solidFill>
                  <a:schemeClr val="bg1"/>
                </a:solidFill>
              </a:rPr>
              <a:t>Many female teenagers were strongly influenced by the greater freedom of the 1960s and its growing </a:t>
            </a:r>
            <a:r>
              <a:rPr lang="en-GB" sz="3600" b="1" dirty="0" smtClean="0">
                <a:solidFill>
                  <a:srgbClr val="FF0000"/>
                </a:solidFill>
              </a:rPr>
              <a:t>counter culture</a:t>
            </a:r>
            <a:r>
              <a:rPr lang="en-GB" sz="36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/>
            <a:endParaRPr lang="en-GB" sz="36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GB" sz="3600" dirty="0" smtClean="0">
                <a:solidFill>
                  <a:schemeClr val="bg1"/>
                </a:solidFill>
              </a:rPr>
              <a:t>This encouraged women to </a:t>
            </a:r>
            <a:r>
              <a:rPr lang="en-GB" sz="3600" b="1" dirty="0" smtClean="0">
                <a:solidFill>
                  <a:srgbClr val="FF0000"/>
                </a:solidFill>
              </a:rPr>
              <a:t>challenge traditional attitudes and roles</a:t>
            </a:r>
            <a:r>
              <a:rPr lang="en-GB" sz="3600" dirty="0" smtClean="0">
                <a:solidFill>
                  <a:schemeClr val="bg1"/>
                </a:solidFill>
              </a:rPr>
              <a:t>. 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://blog.gettyimages.com/wp-content/uploads/2009/06/75621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964" y="260648"/>
            <a:ext cx="3343036" cy="3295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stickysugarysurfaces.com/wp-content/uploads/2010/08/24477516hippie-belle-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92103"/>
            <a:ext cx="3982260" cy="3165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1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5. The Contraceptive Pill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326" y="1268760"/>
            <a:ext cx="4807350" cy="5589240"/>
          </a:xfrm>
        </p:spPr>
        <p:txBody>
          <a:bodyPr>
            <a:noAutofit/>
          </a:bodyPr>
          <a:lstStyle/>
          <a:p>
            <a:pPr marL="457200" indent="-457200"/>
            <a:r>
              <a:rPr lang="en-GB" dirty="0" smtClean="0">
                <a:solidFill>
                  <a:schemeClr val="bg1"/>
                </a:solidFill>
              </a:rPr>
              <a:t>The contraceptive pill gave females much </a:t>
            </a:r>
            <a:r>
              <a:rPr lang="en-GB" b="1" dirty="0" smtClean="0">
                <a:solidFill>
                  <a:srgbClr val="FF0000"/>
                </a:solidFill>
              </a:rPr>
              <a:t>greater choice </a:t>
            </a:r>
            <a:r>
              <a:rPr lang="en-GB" dirty="0" smtClean="0">
                <a:solidFill>
                  <a:schemeClr val="bg1"/>
                </a:solidFill>
              </a:rPr>
              <a:t>about when or whether to have children.</a:t>
            </a:r>
          </a:p>
          <a:p>
            <a:pPr marL="457200" indent="-457200"/>
            <a:endParaRPr lang="en-GB" dirty="0">
              <a:solidFill>
                <a:schemeClr val="bg1"/>
              </a:solidFill>
            </a:endParaRPr>
          </a:p>
          <a:p>
            <a:pPr marL="457200" indent="-457200"/>
            <a:r>
              <a:rPr lang="en-GB" dirty="0" smtClean="0">
                <a:solidFill>
                  <a:schemeClr val="bg1"/>
                </a:solidFill>
              </a:rPr>
              <a:t>This could be prevented or postponed whilst a women </a:t>
            </a:r>
            <a:r>
              <a:rPr lang="en-GB" b="1" dirty="0" smtClean="0">
                <a:solidFill>
                  <a:srgbClr val="FF0000"/>
                </a:solidFill>
              </a:rPr>
              <a:t>pursued her career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images.sciencedaily.com/2008/01/080126194137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006" y="1052736"/>
            <a:ext cx="3752020" cy="2495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static.ddmcdn.com/gif/population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47830"/>
            <a:ext cx="4327020" cy="3310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3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6. Eleanor Roosevelt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5508104" cy="5805264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Eleanor was the widow of President Roosevelt (1933-45) and she campaigned tirelessly for women’s rights since the 1920s.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Her position meant she </a:t>
            </a:r>
            <a:r>
              <a:rPr lang="en-GB" b="1" dirty="0" smtClean="0">
                <a:solidFill>
                  <a:srgbClr val="FF0000"/>
                </a:solidFill>
              </a:rPr>
              <a:t>attracted publicity </a:t>
            </a:r>
            <a:r>
              <a:rPr lang="en-GB" dirty="0" smtClean="0">
                <a:solidFill>
                  <a:schemeClr val="bg1"/>
                </a:solidFill>
              </a:rPr>
              <a:t>and she could encourage women working by holding </a:t>
            </a:r>
            <a:r>
              <a:rPr lang="en-GB" b="1" dirty="0" smtClean="0">
                <a:solidFill>
                  <a:srgbClr val="FF0000"/>
                </a:solidFill>
              </a:rPr>
              <a:t>women only press conferences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5362" name="Picture 2" descr="http://www.ditwtexas.org/Eleanor_Rooseve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915394" cy="366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coverbrowser.com/image/life/13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30980"/>
            <a:ext cx="2808312" cy="37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77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6. Eleanor Roosevelt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148064" cy="5661248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Her campaigns made the idea of working women </a:t>
            </a:r>
            <a:r>
              <a:rPr lang="en-GB" sz="3600" b="1" dirty="0" smtClean="0">
                <a:solidFill>
                  <a:srgbClr val="FF0000"/>
                </a:solidFill>
              </a:rPr>
              <a:t>more acceptable </a:t>
            </a:r>
            <a:r>
              <a:rPr lang="en-GB" sz="3600" dirty="0" smtClean="0">
                <a:solidFill>
                  <a:schemeClr val="bg1"/>
                </a:solidFill>
              </a:rPr>
              <a:t>to many people. In 1960 she persuaded JFK to </a:t>
            </a:r>
            <a:r>
              <a:rPr lang="en-GB" sz="3600" b="1" dirty="0" smtClean="0">
                <a:solidFill>
                  <a:srgbClr val="FF0000"/>
                </a:solidFill>
              </a:rPr>
              <a:t>set up a commission</a:t>
            </a:r>
            <a:r>
              <a:rPr lang="en-GB" sz="3600" dirty="0" smtClean="0">
                <a:solidFill>
                  <a:schemeClr val="bg1"/>
                </a:solidFill>
              </a:rPr>
              <a:t> to investigate the status of women at work. She was appointed Chair.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://www.kidscanpress.com/Assets/Books/w_EleanorRoosevelt_1783/Covers/1783_cv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931570" cy="524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7. Betty Friedan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436096" cy="566124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Betty was an author who’s 1963 book, </a:t>
            </a:r>
            <a:r>
              <a:rPr lang="en-GB" sz="2800" b="1" i="1" dirty="0" smtClean="0">
                <a:solidFill>
                  <a:srgbClr val="FF0000"/>
                </a:solidFill>
              </a:rPr>
              <a:t>The Feminine Mystique</a:t>
            </a:r>
            <a:r>
              <a:rPr lang="en-GB" sz="2800" dirty="0" smtClean="0">
                <a:solidFill>
                  <a:schemeClr val="bg1"/>
                </a:solidFill>
              </a:rPr>
              <a:t>, expressed the thoughts of many women – there was more to life than being a mother and housewife. 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She was important because she called for women </a:t>
            </a:r>
            <a:r>
              <a:rPr lang="en-GB" sz="2800" b="1" dirty="0" smtClean="0">
                <a:solidFill>
                  <a:srgbClr val="FF0000"/>
                </a:solidFill>
              </a:rPr>
              <a:t>to reject their traditional roles</a:t>
            </a:r>
            <a:r>
              <a:rPr lang="en-GB" sz="2800" dirty="0" smtClean="0">
                <a:solidFill>
                  <a:schemeClr val="bg1"/>
                </a:solidFill>
              </a:rPr>
              <a:t>. She went on to set-up the </a:t>
            </a:r>
            <a:r>
              <a:rPr lang="en-GB" sz="2800" b="1" dirty="0" smtClean="0">
                <a:solidFill>
                  <a:srgbClr val="FF0000"/>
                </a:solidFill>
              </a:rPr>
              <a:t>National Organisation for Women (NOW) in 1966</a:t>
            </a:r>
            <a:r>
              <a:rPr lang="en-GB" sz="2800" dirty="0" smtClean="0">
                <a:solidFill>
                  <a:schemeClr val="bg1"/>
                </a:solidFill>
              </a:rPr>
              <a:t>.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upload.wikimedia.org/wikipedia/commons/thumb/f/fd/Betty_Friedan_1960.jpg/220px-Betty_Friedan_1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535660" cy="4580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feministclassics.files.wordpress.com/2012/10/femininemystiqu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96952"/>
            <a:ext cx="2411407" cy="37170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3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Microsoft Office PowerPoint</Application>
  <PresentationFormat>On-screen Show (4:3)</PresentationFormat>
  <Paragraphs>88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How and Why did the Women’s Movement emerge?</vt:lpstr>
      <vt:lpstr>1. Rising Expectations</vt:lpstr>
      <vt:lpstr>2. Education</vt:lpstr>
      <vt:lpstr>3. Employment</vt:lpstr>
      <vt:lpstr>4. The ‘Swinging Sixties’</vt:lpstr>
      <vt:lpstr>5. The Contraceptive Pill</vt:lpstr>
      <vt:lpstr>6. Eleanor Roosevelt</vt:lpstr>
      <vt:lpstr>6. Eleanor Roosevelt</vt:lpstr>
      <vt:lpstr>7. Betty Friedan</vt:lpstr>
      <vt:lpstr>8. NOW </vt:lpstr>
      <vt:lpstr>8. NOW </vt:lpstr>
      <vt:lpstr>Tasks</vt:lpstr>
      <vt:lpstr>Linking Causes</vt:lpstr>
      <vt:lpstr>Exam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and Why did the Women’s Movement emerge?</dc:title>
  <dc:creator>benny</dc:creator>
  <cp:lastModifiedBy>benny</cp:lastModifiedBy>
  <cp:revision>1</cp:revision>
  <dcterms:created xsi:type="dcterms:W3CDTF">2012-11-17T06:55:47Z</dcterms:created>
  <dcterms:modified xsi:type="dcterms:W3CDTF">2012-11-17T06:56:23Z</dcterms:modified>
</cp:coreProperties>
</file>