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0" r:id="rId4"/>
    <p:sldId id="263" r:id="rId5"/>
    <p:sldId id="258" r:id="rId6"/>
    <p:sldId id="259" r:id="rId7"/>
    <p:sldId id="268" r:id="rId8"/>
    <p:sldId id="267" r:id="rId9"/>
    <p:sldId id="269" r:id="rId10"/>
    <p:sldId id="260" r:id="rId11"/>
    <p:sldId id="261" r:id="rId12"/>
    <p:sldId id="262" r:id="rId13"/>
    <p:sldId id="264" r:id="rId14"/>
    <p:sldId id="265" r:id="rId15"/>
    <p:sldId id="266" r:id="rId16"/>
    <p:sldId id="271" r:id="rId17"/>
    <p:sldId id="272" r:id="rId18"/>
    <p:sldId id="273" r:id="rId19"/>
    <p:sldId id="274" r:id="rId20"/>
    <p:sldId id="275" r:id="rId21"/>
    <p:sldId id="276" r:id="rId22"/>
    <p:sldId id="27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936B4-95D9-4CEA-9087-97A8D2C988CE}" type="doc">
      <dgm:prSet loTypeId="urn:microsoft.com/office/officeart/2005/8/layout/process2" loCatId="process" qsTypeId="urn:microsoft.com/office/officeart/2005/8/quickstyle/simple1" qsCatId="simple" csTypeId="urn:microsoft.com/office/officeart/2005/8/colors/colorful5" csCatId="colorful" phldr="1"/>
      <dgm:spPr/>
      <dgm:t>
        <a:bodyPr/>
        <a:lstStyle/>
        <a:p>
          <a:endParaRPr lang="en-GB"/>
        </a:p>
      </dgm:t>
    </dgm:pt>
    <dgm:pt modelId="{B8472D0D-986B-4DDC-85C7-BAA38D3C6B24}">
      <dgm:prSet phldrT="[Text]"/>
      <dgm:spPr/>
      <dgm:t>
        <a:bodyPr/>
        <a:lstStyle/>
        <a:p>
          <a:r>
            <a:rPr lang="en-GB" dirty="0" smtClean="0"/>
            <a:t>Primitive communalism</a:t>
          </a:r>
          <a:endParaRPr lang="en-GB" dirty="0"/>
        </a:p>
      </dgm:t>
    </dgm:pt>
    <dgm:pt modelId="{C9EEEF2B-BCB9-42CE-A251-C89E219C3AF7}" type="parTrans" cxnId="{0479B90C-9041-4FE9-8731-9B7E9534D31F}">
      <dgm:prSet/>
      <dgm:spPr/>
      <dgm:t>
        <a:bodyPr/>
        <a:lstStyle/>
        <a:p>
          <a:endParaRPr lang="en-GB"/>
        </a:p>
      </dgm:t>
    </dgm:pt>
    <dgm:pt modelId="{242BDA3D-E84F-4AD9-8DD2-9230E95C8109}" type="sibTrans" cxnId="{0479B90C-9041-4FE9-8731-9B7E9534D31F}">
      <dgm:prSet/>
      <dgm:spPr/>
      <dgm:t>
        <a:bodyPr/>
        <a:lstStyle/>
        <a:p>
          <a:endParaRPr lang="en-GB"/>
        </a:p>
      </dgm:t>
    </dgm:pt>
    <dgm:pt modelId="{5BA51F94-90A0-44E9-B00A-7442C8D2B03C}">
      <dgm:prSet phldrT="[Text]"/>
      <dgm:spPr/>
      <dgm:t>
        <a:bodyPr/>
        <a:lstStyle/>
        <a:p>
          <a:r>
            <a:rPr lang="en-GB" dirty="0" smtClean="0"/>
            <a:t>Slave society</a:t>
          </a:r>
          <a:endParaRPr lang="en-GB" dirty="0"/>
        </a:p>
      </dgm:t>
    </dgm:pt>
    <dgm:pt modelId="{5D213FFD-7A32-4952-BF6C-FED0F2161FCF}" type="parTrans" cxnId="{24784B52-1BD0-4D38-80F7-294FE2AB1B93}">
      <dgm:prSet/>
      <dgm:spPr/>
      <dgm:t>
        <a:bodyPr/>
        <a:lstStyle/>
        <a:p>
          <a:endParaRPr lang="en-GB"/>
        </a:p>
      </dgm:t>
    </dgm:pt>
    <dgm:pt modelId="{549876EE-8890-4341-8B63-C9C200DAB931}" type="sibTrans" cxnId="{24784B52-1BD0-4D38-80F7-294FE2AB1B93}">
      <dgm:prSet/>
      <dgm:spPr/>
      <dgm:t>
        <a:bodyPr/>
        <a:lstStyle/>
        <a:p>
          <a:endParaRPr lang="en-GB"/>
        </a:p>
      </dgm:t>
    </dgm:pt>
    <dgm:pt modelId="{4D6AF508-FFCE-4673-8700-2C62F8422E1D}">
      <dgm:prSet phldrT="[Text]"/>
      <dgm:spPr/>
      <dgm:t>
        <a:bodyPr/>
        <a:lstStyle/>
        <a:p>
          <a:r>
            <a:rPr lang="en-GB" dirty="0" smtClean="0"/>
            <a:t>Feudalism</a:t>
          </a:r>
        </a:p>
      </dgm:t>
    </dgm:pt>
    <dgm:pt modelId="{D100C778-36FE-4DE3-A3D6-67C83E001E28}" type="parTrans" cxnId="{030C60A6-2C39-4220-96C0-6E6FF1F268C5}">
      <dgm:prSet/>
      <dgm:spPr/>
      <dgm:t>
        <a:bodyPr/>
        <a:lstStyle/>
        <a:p>
          <a:endParaRPr lang="en-GB"/>
        </a:p>
      </dgm:t>
    </dgm:pt>
    <dgm:pt modelId="{5FFFDEC3-CDB7-4496-827D-486295BBA40B}" type="sibTrans" cxnId="{030C60A6-2C39-4220-96C0-6E6FF1F268C5}">
      <dgm:prSet/>
      <dgm:spPr/>
      <dgm:t>
        <a:bodyPr/>
        <a:lstStyle/>
        <a:p>
          <a:endParaRPr lang="en-GB"/>
        </a:p>
      </dgm:t>
    </dgm:pt>
    <dgm:pt modelId="{B2AB6C5C-2707-43C2-AD8D-EA3A5A9914B4}">
      <dgm:prSet/>
      <dgm:spPr/>
      <dgm:t>
        <a:bodyPr/>
        <a:lstStyle/>
        <a:p>
          <a:r>
            <a:rPr lang="en-GB" dirty="0" smtClean="0"/>
            <a:t>Agricultural capitalism</a:t>
          </a:r>
          <a:endParaRPr lang="en-GB" dirty="0"/>
        </a:p>
      </dgm:t>
    </dgm:pt>
    <dgm:pt modelId="{DFACF757-4EC9-4CFC-8D38-0190840B9282}" type="parTrans" cxnId="{EF07FDA7-25F7-49C9-9296-25AD51B9EECC}">
      <dgm:prSet/>
      <dgm:spPr/>
      <dgm:t>
        <a:bodyPr/>
        <a:lstStyle/>
        <a:p>
          <a:endParaRPr lang="en-GB"/>
        </a:p>
      </dgm:t>
    </dgm:pt>
    <dgm:pt modelId="{484DA11B-1D69-4ACD-9979-5572A15156D0}" type="sibTrans" cxnId="{EF07FDA7-25F7-49C9-9296-25AD51B9EECC}">
      <dgm:prSet/>
      <dgm:spPr/>
      <dgm:t>
        <a:bodyPr/>
        <a:lstStyle/>
        <a:p>
          <a:endParaRPr lang="en-GB"/>
        </a:p>
      </dgm:t>
    </dgm:pt>
    <dgm:pt modelId="{79B83C0E-C4AA-433B-9350-CD5584DE31D7}">
      <dgm:prSet/>
      <dgm:spPr/>
      <dgm:t>
        <a:bodyPr/>
        <a:lstStyle/>
        <a:p>
          <a:r>
            <a:rPr lang="en-GB" dirty="0" smtClean="0"/>
            <a:t>Industrial capitalism</a:t>
          </a:r>
          <a:endParaRPr lang="en-GB" dirty="0"/>
        </a:p>
      </dgm:t>
    </dgm:pt>
    <dgm:pt modelId="{AEC2C30B-487F-4BB7-95B2-2FDEF863F5CB}" type="parTrans" cxnId="{ECBF33FF-C2C1-41E8-90AE-1B1B2913F808}">
      <dgm:prSet/>
      <dgm:spPr/>
      <dgm:t>
        <a:bodyPr/>
        <a:lstStyle/>
        <a:p>
          <a:endParaRPr lang="en-GB"/>
        </a:p>
      </dgm:t>
    </dgm:pt>
    <dgm:pt modelId="{6B551664-73BF-41EC-860B-70EE336C2A90}" type="sibTrans" cxnId="{ECBF33FF-C2C1-41E8-90AE-1B1B2913F808}">
      <dgm:prSet/>
      <dgm:spPr/>
      <dgm:t>
        <a:bodyPr/>
        <a:lstStyle/>
        <a:p>
          <a:endParaRPr lang="en-GB"/>
        </a:p>
      </dgm:t>
    </dgm:pt>
    <dgm:pt modelId="{F3D14D46-EDEB-48BF-AAA1-2E7B4A571659}">
      <dgm:prSet/>
      <dgm:spPr/>
      <dgm:t>
        <a:bodyPr/>
        <a:lstStyle/>
        <a:p>
          <a:r>
            <a:rPr lang="en-GB" dirty="0" smtClean="0"/>
            <a:t>Socialism</a:t>
          </a:r>
          <a:endParaRPr lang="en-GB" dirty="0"/>
        </a:p>
      </dgm:t>
    </dgm:pt>
    <dgm:pt modelId="{D70E0077-3A06-4A4A-AA16-E7209ADCBA84}" type="parTrans" cxnId="{9D49FF6D-40B8-49AA-8EBB-2D75C950887C}">
      <dgm:prSet/>
      <dgm:spPr/>
      <dgm:t>
        <a:bodyPr/>
        <a:lstStyle/>
        <a:p>
          <a:endParaRPr lang="en-GB"/>
        </a:p>
      </dgm:t>
    </dgm:pt>
    <dgm:pt modelId="{58659F73-8ED5-46A1-9855-E66059C4FCB3}" type="sibTrans" cxnId="{9D49FF6D-40B8-49AA-8EBB-2D75C950887C}">
      <dgm:prSet/>
      <dgm:spPr/>
      <dgm:t>
        <a:bodyPr/>
        <a:lstStyle/>
        <a:p>
          <a:endParaRPr lang="en-GB"/>
        </a:p>
      </dgm:t>
    </dgm:pt>
    <dgm:pt modelId="{EEB861BC-1952-4BDD-A711-31222E302C19}">
      <dgm:prSet/>
      <dgm:spPr/>
      <dgm:t>
        <a:bodyPr/>
        <a:lstStyle/>
        <a:p>
          <a:r>
            <a:rPr lang="en-GB" dirty="0" smtClean="0"/>
            <a:t>Communism</a:t>
          </a:r>
          <a:endParaRPr lang="en-GB" dirty="0"/>
        </a:p>
      </dgm:t>
    </dgm:pt>
    <dgm:pt modelId="{8E768E4F-2086-4523-A5E3-DFB01490A93E}" type="parTrans" cxnId="{530C3474-70BC-475A-82AB-9A5165F3C229}">
      <dgm:prSet/>
      <dgm:spPr/>
      <dgm:t>
        <a:bodyPr/>
        <a:lstStyle/>
        <a:p>
          <a:endParaRPr lang="en-GB"/>
        </a:p>
      </dgm:t>
    </dgm:pt>
    <dgm:pt modelId="{E8C29292-2597-4023-B02C-5BB7EF8086A5}" type="sibTrans" cxnId="{530C3474-70BC-475A-82AB-9A5165F3C229}">
      <dgm:prSet/>
      <dgm:spPr/>
      <dgm:t>
        <a:bodyPr/>
        <a:lstStyle/>
        <a:p>
          <a:endParaRPr lang="en-GB"/>
        </a:p>
      </dgm:t>
    </dgm:pt>
    <dgm:pt modelId="{CB5B0CAF-1E7E-4654-AF5F-1A9674E08435}" type="pres">
      <dgm:prSet presAssocID="{1EB936B4-95D9-4CEA-9087-97A8D2C988CE}" presName="linearFlow" presStyleCnt="0">
        <dgm:presLayoutVars>
          <dgm:resizeHandles val="exact"/>
        </dgm:presLayoutVars>
      </dgm:prSet>
      <dgm:spPr/>
      <dgm:t>
        <a:bodyPr/>
        <a:lstStyle/>
        <a:p>
          <a:endParaRPr lang="en-GB"/>
        </a:p>
      </dgm:t>
    </dgm:pt>
    <dgm:pt modelId="{CAB2FCE5-7F08-44A5-832D-238C814B4390}" type="pres">
      <dgm:prSet presAssocID="{B8472D0D-986B-4DDC-85C7-BAA38D3C6B24}" presName="node" presStyleLbl="node1" presStyleIdx="0" presStyleCnt="7">
        <dgm:presLayoutVars>
          <dgm:bulletEnabled val="1"/>
        </dgm:presLayoutVars>
      </dgm:prSet>
      <dgm:spPr/>
      <dgm:t>
        <a:bodyPr/>
        <a:lstStyle/>
        <a:p>
          <a:endParaRPr lang="en-GB"/>
        </a:p>
      </dgm:t>
    </dgm:pt>
    <dgm:pt modelId="{54AE47DF-3C41-4BD0-A379-ABBA439CA894}" type="pres">
      <dgm:prSet presAssocID="{242BDA3D-E84F-4AD9-8DD2-9230E95C8109}" presName="sibTrans" presStyleLbl="sibTrans2D1" presStyleIdx="0" presStyleCnt="6"/>
      <dgm:spPr/>
      <dgm:t>
        <a:bodyPr/>
        <a:lstStyle/>
        <a:p>
          <a:endParaRPr lang="en-GB"/>
        </a:p>
      </dgm:t>
    </dgm:pt>
    <dgm:pt modelId="{D7EA227E-5B38-45FF-ACB0-3F6E39D0E511}" type="pres">
      <dgm:prSet presAssocID="{242BDA3D-E84F-4AD9-8DD2-9230E95C8109}" presName="connectorText" presStyleLbl="sibTrans2D1" presStyleIdx="0" presStyleCnt="6"/>
      <dgm:spPr/>
      <dgm:t>
        <a:bodyPr/>
        <a:lstStyle/>
        <a:p>
          <a:endParaRPr lang="en-GB"/>
        </a:p>
      </dgm:t>
    </dgm:pt>
    <dgm:pt modelId="{1A662C43-E211-4462-9A71-BADC1D841E5A}" type="pres">
      <dgm:prSet presAssocID="{5BA51F94-90A0-44E9-B00A-7442C8D2B03C}" presName="node" presStyleLbl="node1" presStyleIdx="1" presStyleCnt="7">
        <dgm:presLayoutVars>
          <dgm:bulletEnabled val="1"/>
        </dgm:presLayoutVars>
      </dgm:prSet>
      <dgm:spPr/>
      <dgm:t>
        <a:bodyPr/>
        <a:lstStyle/>
        <a:p>
          <a:endParaRPr lang="en-GB"/>
        </a:p>
      </dgm:t>
    </dgm:pt>
    <dgm:pt modelId="{71BF59E2-3E06-4FA4-93F9-85006F9034B2}" type="pres">
      <dgm:prSet presAssocID="{549876EE-8890-4341-8B63-C9C200DAB931}" presName="sibTrans" presStyleLbl="sibTrans2D1" presStyleIdx="1" presStyleCnt="6"/>
      <dgm:spPr/>
      <dgm:t>
        <a:bodyPr/>
        <a:lstStyle/>
        <a:p>
          <a:endParaRPr lang="en-GB"/>
        </a:p>
      </dgm:t>
    </dgm:pt>
    <dgm:pt modelId="{B3E42E62-1045-4831-91D6-96C03ED7423E}" type="pres">
      <dgm:prSet presAssocID="{549876EE-8890-4341-8B63-C9C200DAB931}" presName="connectorText" presStyleLbl="sibTrans2D1" presStyleIdx="1" presStyleCnt="6"/>
      <dgm:spPr/>
      <dgm:t>
        <a:bodyPr/>
        <a:lstStyle/>
        <a:p>
          <a:endParaRPr lang="en-GB"/>
        </a:p>
      </dgm:t>
    </dgm:pt>
    <dgm:pt modelId="{5AF9C9E8-DBC6-45E7-AC3B-0FD265699C61}" type="pres">
      <dgm:prSet presAssocID="{4D6AF508-FFCE-4673-8700-2C62F8422E1D}" presName="node" presStyleLbl="node1" presStyleIdx="2" presStyleCnt="7">
        <dgm:presLayoutVars>
          <dgm:bulletEnabled val="1"/>
        </dgm:presLayoutVars>
      </dgm:prSet>
      <dgm:spPr/>
      <dgm:t>
        <a:bodyPr/>
        <a:lstStyle/>
        <a:p>
          <a:endParaRPr lang="en-GB"/>
        </a:p>
      </dgm:t>
    </dgm:pt>
    <dgm:pt modelId="{129417C7-54C6-4442-A065-6198A1A0C48C}" type="pres">
      <dgm:prSet presAssocID="{5FFFDEC3-CDB7-4496-827D-486295BBA40B}" presName="sibTrans" presStyleLbl="sibTrans2D1" presStyleIdx="2" presStyleCnt="6"/>
      <dgm:spPr/>
      <dgm:t>
        <a:bodyPr/>
        <a:lstStyle/>
        <a:p>
          <a:endParaRPr lang="en-GB"/>
        </a:p>
      </dgm:t>
    </dgm:pt>
    <dgm:pt modelId="{C9D6AB25-08A6-4C05-8AAA-7F04D00D890F}" type="pres">
      <dgm:prSet presAssocID="{5FFFDEC3-CDB7-4496-827D-486295BBA40B}" presName="connectorText" presStyleLbl="sibTrans2D1" presStyleIdx="2" presStyleCnt="6"/>
      <dgm:spPr/>
      <dgm:t>
        <a:bodyPr/>
        <a:lstStyle/>
        <a:p>
          <a:endParaRPr lang="en-GB"/>
        </a:p>
      </dgm:t>
    </dgm:pt>
    <dgm:pt modelId="{B6EC0E2E-CE4C-419C-87F6-531049B9E02A}" type="pres">
      <dgm:prSet presAssocID="{B2AB6C5C-2707-43C2-AD8D-EA3A5A9914B4}" presName="node" presStyleLbl="node1" presStyleIdx="3" presStyleCnt="7">
        <dgm:presLayoutVars>
          <dgm:bulletEnabled val="1"/>
        </dgm:presLayoutVars>
      </dgm:prSet>
      <dgm:spPr/>
      <dgm:t>
        <a:bodyPr/>
        <a:lstStyle/>
        <a:p>
          <a:endParaRPr lang="en-GB"/>
        </a:p>
      </dgm:t>
    </dgm:pt>
    <dgm:pt modelId="{77FD7D5E-9F11-4130-95F8-E249909A2EAC}" type="pres">
      <dgm:prSet presAssocID="{484DA11B-1D69-4ACD-9979-5572A15156D0}" presName="sibTrans" presStyleLbl="sibTrans2D1" presStyleIdx="3" presStyleCnt="6"/>
      <dgm:spPr/>
      <dgm:t>
        <a:bodyPr/>
        <a:lstStyle/>
        <a:p>
          <a:endParaRPr lang="en-GB"/>
        </a:p>
      </dgm:t>
    </dgm:pt>
    <dgm:pt modelId="{5DA636C2-3EB5-4AD5-AB19-53F8F9868C4E}" type="pres">
      <dgm:prSet presAssocID="{484DA11B-1D69-4ACD-9979-5572A15156D0}" presName="connectorText" presStyleLbl="sibTrans2D1" presStyleIdx="3" presStyleCnt="6"/>
      <dgm:spPr/>
      <dgm:t>
        <a:bodyPr/>
        <a:lstStyle/>
        <a:p>
          <a:endParaRPr lang="en-GB"/>
        </a:p>
      </dgm:t>
    </dgm:pt>
    <dgm:pt modelId="{19C4A013-F7F9-4F88-9FE9-B9C347EF7C65}" type="pres">
      <dgm:prSet presAssocID="{79B83C0E-C4AA-433B-9350-CD5584DE31D7}" presName="node" presStyleLbl="node1" presStyleIdx="4" presStyleCnt="7">
        <dgm:presLayoutVars>
          <dgm:bulletEnabled val="1"/>
        </dgm:presLayoutVars>
      </dgm:prSet>
      <dgm:spPr/>
      <dgm:t>
        <a:bodyPr/>
        <a:lstStyle/>
        <a:p>
          <a:endParaRPr lang="en-GB"/>
        </a:p>
      </dgm:t>
    </dgm:pt>
    <dgm:pt modelId="{732A2946-B325-4432-9BB3-B96C9A8055F3}" type="pres">
      <dgm:prSet presAssocID="{6B551664-73BF-41EC-860B-70EE336C2A90}" presName="sibTrans" presStyleLbl="sibTrans2D1" presStyleIdx="4" presStyleCnt="6"/>
      <dgm:spPr/>
      <dgm:t>
        <a:bodyPr/>
        <a:lstStyle/>
        <a:p>
          <a:endParaRPr lang="en-GB"/>
        </a:p>
      </dgm:t>
    </dgm:pt>
    <dgm:pt modelId="{679DB4DE-4C71-4B04-AC48-B7F0C48EB7AF}" type="pres">
      <dgm:prSet presAssocID="{6B551664-73BF-41EC-860B-70EE336C2A90}" presName="connectorText" presStyleLbl="sibTrans2D1" presStyleIdx="4" presStyleCnt="6"/>
      <dgm:spPr/>
      <dgm:t>
        <a:bodyPr/>
        <a:lstStyle/>
        <a:p>
          <a:endParaRPr lang="en-GB"/>
        </a:p>
      </dgm:t>
    </dgm:pt>
    <dgm:pt modelId="{CEFA46D0-C8A3-4DE6-8101-A306D0A7DC16}" type="pres">
      <dgm:prSet presAssocID="{F3D14D46-EDEB-48BF-AAA1-2E7B4A571659}" presName="node" presStyleLbl="node1" presStyleIdx="5" presStyleCnt="7">
        <dgm:presLayoutVars>
          <dgm:bulletEnabled val="1"/>
        </dgm:presLayoutVars>
      </dgm:prSet>
      <dgm:spPr/>
      <dgm:t>
        <a:bodyPr/>
        <a:lstStyle/>
        <a:p>
          <a:endParaRPr lang="en-GB"/>
        </a:p>
      </dgm:t>
    </dgm:pt>
    <dgm:pt modelId="{F8A38D83-4B47-4026-8F05-9679D4E08400}" type="pres">
      <dgm:prSet presAssocID="{58659F73-8ED5-46A1-9855-E66059C4FCB3}" presName="sibTrans" presStyleLbl="sibTrans2D1" presStyleIdx="5" presStyleCnt="6"/>
      <dgm:spPr/>
      <dgm:t>
        <a:bodyPr/>
        <a:lstStyle/>
        <a:p>
          <a:endParaRPr lang="en-GB"/>
        </a:p>
      </dgm:t>
    </dgm:pt>
    <dgm:pt modelId="{710ACEB3-CDBA-4A32-8A99-B03B3D4E45D2}" type="pres">
      <dgm:prSet presAssocID="{58659F73-8ED5-46A1-9855-E66059C4FCB3}" presName="connectorText" presStyleLbl="sibTrans2D1" presStyleIdx="5" presStyleCnt="6"/>
      <dgm:spPr/>
      <dgm:t>
        <a:bodyPr/>
        <a:lstStyle/>
        <a:p>
          <a:endParaRPr lang="en-GB"/>
        </a:p>
      </dgm:t>
    </dgm:pt>
    <dgm:pt modelId="{88C11C50-97E1-4B0B-BBAD-7D84895730AB}" type="pres">
      <dgm:prSet presAssocID="{EEB861BC-1952-4BDD-A711-31222E302C19}" presName="node" presStyleLbl="node1" presStyleIdx="6" presStyleCnt="7">
        <dgm:presLayoutVars>
          <dgm:bulletEnabled val="1"/>
        </dgm:presLayoutVars>
      </dgm:prSet>
      <dgm:spPr/>
      <dgm:t>
        <a:bodyPr/>
        <a:lstStyle/>
        <a:p>
          <a:endParaRPr lang="en-GB"/>
        </a:p>
      </dgm:t>
    </dgm:pt>
  </dgm:ptLst>
  <dgm:cxnLst>
    <dgm:cxn modelId="{D67CEC01-7619-4B4D-BC79-9285282551E1}" type="presOf" srcId="{F3D14D46-EDEB-48BF-AAA1-2E7B4A571659}" destId="{CEFA46D0-C8A3-4DE6-8101-A306D0A7DC16}" srcOrd="0" destOrd="0" presId="urn:microsoft.com/office/officeart/2005/8/layout/process2"/>
    <dgm:cxn modelId="{24784B52-1BD0-4D38-80F7-294FE2AB1B93}" srcId="{1EB936B4-95D9-4CEA-9087-97A8D2C988CE}" destId="{5BA51F94-90A0-44E9-B00A-7442C8D2B03C}" srcOrd="1" destOrd="0" parTransId="{5D213FFD-7A32-4952-BF6C-FED0F2161FCF}" sibTransId="{549876EE-8890-4341-8B63-C9C200DAB931}"/>
    <dgm:cxn modelId="{489CB284-D04C-4248-9C40-AE89C8CD0333}" type="presOf" srcId="{549876EE-8890-4341-8B63-C9C200DAB931}" destId="{71BF59E2-3E06-4FA4-93F9-85006F9034B2}" srcOrd="0" destOrd="0" presId="urn:microsoft.com/office/officeart/2005/8/layout/process2"/>
    <dgm:cxn modelId="{915A570B-CBDA-4B44-B903-A28260CCEB9C}" type="presOf" srcId="{6B551664-73BF-41EC-860B-70EE336C2A90}" destId="{732A2946-B325-4432-9BB3-B96C9A8055F3}" srcOrd="0" destOrd="0" presId="urn:microsoft.com/office/officeart/2005/8/layout/process2"/>
    <dgm:cxn modelId="{EF07FDA7-25F7-49C9-9296-25AD51B9EECC}" srcId="{1EB936B4-95D9-4CEA-9087-97A8D2C988CE}" destId="{B2AB6C5C-2707-43C2-AD8D-EA3A5A9914B4}" srcOrd="3" destOrd="0" parTransId="{DFACF757-4EC9-4CFC-8D38-0190840B9282}" sibTransId="{484DA11B-1D69-4ACD-9979-5572A15156D0}"/>
    <dgm:cxn modelId="{FAC7AAFB-CD1C-4A56-A61C-350F8C335FA7}" type="presOf" srcId="{58659F73-8ED5-46A1-9855-E66059C4FCB3}" destId="{710ACEB3-CDBA-4A32-8A99-B03B3D4E45D2}" srcOrd="1" destOrd="0" presId="urn:microsoft.com/office/officeart/2005/8/layout/process2"/>
    <dgm:cxn modelId="{B92C7519-45D9-47FE-93D2-6E330E48F343}" type="presOf" srcId="{242BDA3D-E84F-4AD9-8DD2-9230E95C8109}" destId="{D7EA227E-5B38-45FF-ACB0-3F6E39D0E511}" srcOrd="1" destOrd="0" presId="urn:microsoft.com/office/officeart/2005/8/layout/process2"/>
    <dgm:cxn modelId="{5EC31A6B-3692-4709-B106-42DFE8F7DE84}" type="presOf" srcId="{B8472D0D-986B-4DDC-85C7-BAA38D3C6B24}" destId="{CAB2FCE5-7F08-44A5-832D-238C814B4390}" srcOrd="0" destOrd="0" presId="urn:microsoft.com/office/officeart/2005/8/layout/process2"/>
    <dgm:cxn modelId="{DE4D6450-FCF6-43D9-85AC-4330B4E584BE}" type="presOf" srcId="{484DA11B-1D69-4ACD-9979-5572A15156D0}" destId="{5DA636C2-3EB5-4AD5-AB19-53F8F9868C4E}" srcOrd="1" destOrd="0" presId="urn:microsoft.com/office/officeart/2005/8/layout/process2"/>
    <dgm:cxn modelId="{F94659D8-2217-4792-9149-7645255CF22E}" type="presOf" srcId="{6B551664-73BF-41EC-860B-70EE336C2A90}" destId="{679DB4DE-4C71-4B04-AC48-B7F0C48EB7AF}" srcOrd="1" destOrd="0" presId="urn:microsoft.com/office/officeart/2005/8/layout/process2"/>
    <dgm:cxn modelId="{9D49FF6D-40B8-49AA-8EBB-2D75C950887C}" srcId="{1EB936B4-95D9-4CEA-9087-97A8D2C988CE}" destId="{F3D14D46-EDEB-48BF-AAA1-2E7B4A571659}" srcOrd="5" destOrd="0" parTransId="{D70E0077-3A06-4A4A-AA16-E7209ADCBA84}" sibTransId="{58659F73-8ED5-46A1-9855-E66059C4FCB3}"/>
    <dgm:cxn modelId="{52AB2531-695D-4024-8BF3-82FBB12DA539}" type="presOf" srcId="{B2AB6C5C-2707-43C2-AD8D-EA3A5A9914B4}" destId="{B6EC0E2E-CE4C-419C-87F6-531049B9E02A}" srcOrd="0" destOrd="0" presId="urn:microsoft.com/office/officeart/2005/8/layout/process2"/>
    <dgm:cxn modelId="{ECBF33FF-C2C1-41E8-90AE-1B1B2913F808}" srcId="{1EB936B4-95D9-4CEA-9087-97A8D2C988CE}" destId="{79B83C0E-C4AA-433B-9350-CD5584DE31D7}" srcOrd="4" destOrd="0" parTransId="{AEC2C30B-487F-4BB7-95B2-2FDEF863F5CB}" sibTransId="{6B551664-73BF-41EC-860B-70EE336C2A90}"/>
    <dgm:cxn modelId="{0524B6B4-3008-40DD-A89D-27DDCAB71849}" type="presOf" srcId="{1EB936B4-95D9-4CEA-9087-97A8D2C988CE}" destId="{CB5B0CAF-1E7E-4654-AF5F-1A9674E08435}" srcOrd="0" destOrd="0" presId="urn:microsoft.com/office/officeart/2005/8/layout/process2"/>
    <dgm:cxn modelId="{530C3474-70BC-475A-82AB-9A5165F3C229}" srcId="{1EB936B4-95D9-4CEA-9087-97A8D2C988CE}" destId="{EEB861BC-1952-4BDD-A711-31222E302C19}" srcOrd="6" destOrd="0" parTransId="{8E768E4F-2086-4523-A5E3-DFB01490A93E}" sibTransId="{E8C29292-2597-4023-B02C-5BB7EF8086A5}"/>
    <dgm:cxn modelId="{030C60A6-2C39-4220-96C0-6E6FF1F268C5}" srcId="{1EB936B4-95D9-4CEA-9087-97A8D2C988CE}" destId="{4D6AF508-FFCE-4673-8700-2C62F8422E1D}" srcOrd="2" destOrd="0" parTransId="{D100C778-36FE-4DE3-A3D6-67C83E001E28}" sibTransId="{5FFFDEC3-CDB7-4496-827D-486295BBA40B}"/>
    <dgm:cxn modelId="{8EF5EF66-19FF-4A98-983C-F8BCCD5C2BD3}" type="presOf" srcId="{5BA51F94-90A0-44E9-B00A-7442C8D2B03C}" destId="{1A662C43-E211-4462-9A71-BADC1D841E5A}" srcOrd="0" destOrd="0" presId="urn:microsoft.com/office/officeart/2005/8/layout/process2"/>
    <dgm:cxn modelId="{0479B90C-9041-4FE9-8731-9B7E9534D31F}" srcId="{1EB936B4-95D9-4CEA-9087-97A8D2C988CE}" destId="{B8472D0D-986B-4DDC-85C7-BAA38D3C6B24}" srcOrd="0" destOrd="0" parTransId="{C9EEEF2B-BCB9-42CE-A251-C89E219C3AF7}" sibTransId="{242BDA3D-E84F-4AD9-8DD2-9230E95C8109}"/>
    <dgm:cxn modelId="{98DCAC8E-85E4-4536-803A-B77B5BFDF6DA}" type="presOf" srcId="{5FFFDEC3-CDB7-4496-827D-486295BBA40B}" destId="{129417C7-54C6-4442-A065-6198A1A0C48C}" srcOrd="0" destOrd="0" presId="urn:microsoft.com/office/officeart/2005/8/layout/process2"/>
    <dgm:cxn modelId="{409CE16B-D134-445F-A5F0-2AECA48CF9F6}" type="presOf" srcId="{79B83C0E-C4AA-433B-9350-CD5584DE31D7}" destId="{19C4A013-F7F9-4F88-9FE9-B9C347EF7C65}" srcOrd="0" destOrd="0" presId="urn:microsoft.com/office/officeart/2005/8/layout/process2"/>
    <dgm:cxn modelId="{4239B26F-0D1E-451D-B47C-1C7D5FA5E0B4}" type="presOf" srcId="{484DA11B-1D69-4ACD-9979-5572A15156D0}" destId="{77FD7D5E-9F11-4130-95F8-E249909A2EAC}" srcOrd="0" destOrd="0" presId="urn:microsoft.com/office/officeart/2005/8/layout/process2"/>
    <dgm:cxn modelId="{B74D8C55-B17D-47A2-91C7-69CA3B1B9954}" type="presOf" srcId="{5FFFDEC3-CDB7-4496-827D-486295BBA40B}" destId="{C9D6AB25-08A6-4C05-8AAA-7F04D00D890F}" srcOrd="1" destOrd="0" presId="urn:microsoft.com/office/officeart/2005/8/layout/process2"/>
    <dgm:cxn modelId="{C5A80887-3744-4C73-98F7-59B2C3509BC1}" type="presOf" srcId="{58659F73-8ED5-46A1-9855-E66059C4FCB3}" destId="{F8A38D83-4B47-4026-8F05-9679D4E08400}" srcOrd="0" destOrd="0" presId="urn:microsoft.com/office/officeart/2005/8/layout/process2"/>
    <dgm:cxn modelId="{EB13D6AB-C95A-4819-80F2-0F49A4AC9E36}" type="presOf" srcId="{549876EE-8890-4341-8B63-C9C200DAB931}" destId="{B3E42E62-1045-4831-91D6-96C03ED7423E}" srcOrd="1" destOrd="0" presId="urn:microsoft.com/office/officeart/2005/8/layout/process2"/>
    <dgm:cxn modelId="{D0176EEB-0556-47BA-B3E6-96663BF9BB1D}" type="presOf" srcId="{4D6AF508-FFCE-4673-8700-2C62F8422E1D}" destId="{5AF9C9E8-DBC6-45E7-AC3B-0FD265699C61}" srcOrd="0" destOrd="0" presId="urn:microsoft.com/office/officeart/2005/8/layout/process2"/>
    <dgm:cxn modelId="{44CC932E-11A5-4814-8DFB-6BDC830D431C}" type="presOf" srcId="{242BDA3D-E84F-4AD9-8DD2-9230E95C8109}" destId="{54AE47DF-3C41-4BD0-A379-ABBA439CA894}" srcOrd="0" destOrd="0" presId="urn:microsoft.com/office/officeart/2005/8/layout/process2"/>
    <dgm:cxn modelId="{3BBFF8F0-897F-454E-AFD3-47A08165E84D}" type="presOf" srcId="{EEB861BC-1952-4BDD-A711-31222E302C19}" destId="{88C11C50-97E1-4B0B-BBAD-7D84895730AB}" srcOrd="0" destOrd="0" presId="urn:microsoft.com/office/officeart/2005/8/layout/process2"/>
    <dgm:cxn modelId="{DB822B30-BBCB-4023-8EBF-06F79855CA1C}" type="presParOf" srcId="{CB5B0CAF-1E7E-4654-AF5F-1A9674E08435}" destId="{CAB2FCE5-7F08-44A5-832D-238C814B4390}" srcOrd="0" destOrd="0" presId="urn:microsoft.com/office/officeart/2005/8/layout/process2"/>
    <dgm:cxn modelId="{70AE3E2C-57CD-4695-BD1E-868546D27FD9}" type="presParOf" srcId="{CB5B0CAF-1E7E-4654-AF5F-1A9674E08435}" destId="{54AE47DF-3C41-4BD0-A379-ABBA439CA894}" srcOrd="1" destOrd="0" presId="urn:microsoft.com/office/officeart/2005/8/layout/process2"/>
    <dgm:cxn modelId="{B14BD231-682B-404C-837C-6C3025D2F5F9}" type="presParOf" srcId="{54AE47DF-3C41-4BD0-A379-ABBA439CA894}" destId="{D7EA227E-5B38-45FF-ACB0-3F6E39D0E511}" srcOrd="0" destOrd="0" presId="urn:microsoft.com/office/officeart/2005/8/layout/process2"/>
    <dgm:cxn modelId="{B5F0561D-6ABB-4061-88D6-767B3C63C0CF}" type="presParOf" srcId="{CB5B0CAF-1E7E-4654-AF5F-1A9674E08435}" destId="{1A662C43-E211-4462-9A71-BADC1D841E5A}" srcOrd="2" destOrd="0" presId="urn:microsoft.com/office/officeart/2005/8/layout/process2"/>
    <dgm:cxn modelId="{65FE2C66-B6F3-4C0D-BF57-A0E23292FECC}" type="presParOf" srcId="{CB5B0CAF-1E7E-4654-AF5F-1A9674E08435}" destId="{71BF59E2-3E06-4FA4-93F9-85006F9034B2}" srcOrd="3" destOrd="0" presId="urn:microsoft.com/office/officeart/2005/8/layout/process2"/>
    <dgm:cxn modelId="{95CBA818-10B1-49F4-A594-85D29DC8A994}" type="presParOf" srcId="{71BF59E2-3E06-4FA4-93F9-85006F9034B2}" destId="{B3E42E62-1045-4831-91D6-96C03ED7423E}" srcOrd="0" destOrd="0" presId="urn:microsoft.com/office/officeart/2005/8/layout/process2"/>
    <dgm:cxn modelId="{EFFEFC7D-84B0-4513-ACB3-19DABCE282CF}" type="presParOf" srcId="{CB5B0CAF-1E7E-4654-AF5F-1A9674E08435}" destId="{5AF9C9E8-DBC6-45E7-AC3B-0FD265699C61}" srcOrd="4" destOrd="0" presId="urn:microsoft.com/office/officeart/2005/8/layout/process2"/>
    <dgm:cxn modelId="{03982980-94BF-41A8-A76A-2A106F59DF5E}" type="presParOf" srcId="{CB5B0CAF-1E7E-4654-AF5F-1A9674E08435}" destId="{129417C7-54C6-4442-A065-6198A1A0C48C}" srcOrd="5" destOrd="0" presId="urn:microsoft.com/office/officeart/2005/8/layout/process2"/>
    <dgm:cxn modelId="{FAE7E241-712C-4186-9C9A-094B7033975A}" type="presParOf" srcId="{129417C7-54C6-4442-A065-6198A1A0C48C}" destId="{C9D6AB25-08A6-4C05-8AAA-7F04D00D890F}" srcOrd="0" destOrd="0" presId="urn:microsoft.com/office/officeart/2005/8/layout/process2"/>
    <dgm:cxn modelId="{BAD93D57-B111-4949-B899-32553F8309EF}" type="presParOf" srcId="{CB5B0CAF-1E7E-4654-AF5F-1A9674E08435}" destId="{B6EC0E2E-CE4C-419C-87F6-531049B9E02A}" srcOrd="6" destOrd="0" presId="urn:microsoft.com/office/officeart/2005/8/layout/process2"/>
    <dgm:cxn modelId="{590A738E-26F8-4AC5-95E2-F1DB8BFCDAA4}" type="presParOf" srcId="{CB5B0CAF-1E7E-4654-AF5F-1A9674E08435}" destId="{77FD7D5E-9F11-4130-95F8-E249909A2EAC}" srcOrd="7" destOrd="0" presId="urn:microsoft.com/office/officeart/2005/8/layout/process2"/>
    <dgm:cxn modelId="{359DE5A9-CAFA-4F94-B911-695FBD225E11}" type="presParOf" srcId="{77FD7D5E-9F11-4130-95F8-E249909A2EAC}" destId="{5DA636C2-3EB5-4AD5-AB19-53F8F9868C4E}" srcOrd="0" destOrd="0" presId="urn:microsoft.com/office/officeart/2005/8/layout/process2"/>
    <dgm:cxn modelId="{7A91469E-8CA9-4E72-A28E-6CD8D1193148}" type="presParOf" srcId="{CB5B0CAF-1E7E-4654-AF5F-1A9674E08435}" destId="{19C4A013-F7F9-4F88-9FE9-B9C347EF7C65}" srcOrd="8" destOrd="0" presId="urn:microsoft.com/office/officeart/2005/8/layout/process2"/>
    <dgm:cxn modelId="{501EBA67-4ED2-412B-8F89-15C209A739B3}" type="presParOf" srcId="{CB5B0CAF-1E7E-4654-AF5F-1A9674E08435}" destId="{732A2946-B325-4432-9BB3-B96C9A8055F3}" srcOrd="9" destOrd="0" presId="urn:microsoft.com/office/officeart/2005/8/layout/process2"/>
    <dgm:cxn modelId="{26ADB2EF-AEEB-47E8-AC44-8E47AF38D22C}" type="presParOf" srcId="{732A2946-B325-4432-9BB3-B96C9A8055F3}" destId="{679DB4DE-4C71-4B04-AC48-B7F0C48EB7AF}" srcOrd="0" destOrd="0" presId="urn:microsoft.com/office/officeart/2005/8/layout/process2"/>
    <dgm:cxn modelId="{F18DF9AF-901D-4A25-AAC9-789895A294FA}" type="presParOf" srcId="{CB5B0CAF-1E7E-4654-AF5F-1A9674E08435}" destId="{CEFA46D0-C8A3-4DE6-8101-A306D0A7DC16}" srcOrd="10" destOrd="0" presId="urn:microsoft.com/office/officeart/2005/8/layout/process2"/>
    <dgm:cxn modelId="{37280E50-51E0-4DBD-A0E6-B526F3EE8823}" type="presParOf" srcId="{CB5B0CAF-1E7E-4654-AF5F-1A9674E08435}" destId="{F8A38D83-4B47-4026-8F05-9679D4E08400}" srcOrd="11" destOrd="0" presId="urn:microsoft.com/office/officeart/2005/8/layout/process2"/>
    <dgm:cxn modelId="{16E9D823-D751-4DA5-A374-C431E2AF925B}" type="presParOf" srcId="{F8A38D83-4B47-4026-8F05-9679D4E08400}" destId="{710ACEB3-CDBA-4A32-8A99-B03B3D4E45D2}" srcOrd="0" destOrd="0" presId="urn:microsoft.com/office/officeart/2005/8/layout/process2"/>
    <dgm:cxn modelId="{4348A753-634B-4DB9-87F4-7066033D5D95}" type="presParOf" srcId="{CB5B0CAF-1E7E-4654-AF5F-1A9674E08435}" destId="{88C11C50-97E1-4B0B-BBAD-7D84895730AB}" srcOrd="1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FF41E7-7DD5-4A23-A3BD-4D22A1B998B7}"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119549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F41E7-7DD5-4A23-A3BD-4D22A1B998B7}"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146116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F41E7-7DD5-4A23-A3BD-4D22A1B998B7}"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325153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F41E7-7DD5-4A23-A3BD-4D22A1B998B7}"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24351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F41E7-7DD5-4A23-A3BD-4D22A1B998B7}"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154657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FF41E7-7DD5-4A23-A3BD-4D22A1B998B7}" type="datetimeFigureOut">
              <a:rPr lang="en-GB" smtClean="0"/>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3957446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FF41E7-7DD5-4A23-A3BD-4D22A1B998B7}" type="datetimeFigureOut">
              <a:rPr lang="en-GB" smtClean="0"/>
              <a:t>27/08/2015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381822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FF41E7-7DD5-4A23-A3BD-4D22A1B998B7}" type="datetimeFigureOut">
              <a:rPr lang="en-GB" smtClean="0"/>
              <a:t>27/08/2015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413877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F41E7-7DD5-4A23-A3BD-4D22A1B998B7}" type="datetimeFigureOut">
              <a:rPr lang="en-GB" smtClean="0"/>
              <a:t>27/08/2015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377187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F41E7-7DD5-4A23-A3BD-4D22A1B998B7}" type="datetimeFigureOut">
              <a:rPr lang="en-GB" smtClean="0"/>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172363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F41E7-7DD5-4A23-A3BD-4D22A1B998B7}" type="datetimeFigureOut">
              <a:rPr lang="en-GB" smtClean="0"/>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BE94B6-19CF-49CB-87AE-89C0E8618402}" type="slidenum">
              <a:rPr lang="en-GB" smtClean="0"/>
              <a:t>‹#›</a:t>
            </a:fld>
            <a:endParaRPr lang="en-GB"/>
          </a:p>
        </p:txBody>
      </p:sp>
    </p:spTree>
    <p:extLst>
      <p:ext uri="{BB962C8B-B14F-4D97-AF65-F5344CB8AC3E}">
        <p14:creationId xmlns:p14="http://schemas.microsoft.com/office/powerpoint/2010/main" val="274559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F41E7-7DD5-4A23-A3BD-4D22A1B998B7}" type="datetimeFigureOut">
              <a:rPr lang="en-GB" smtClean="0"/>
              <a:t>27/08/2015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E94B6-19CF-49CB-87AE-89C0E8618402}" type="slidenum">
              <a:rPr lang="en-GB" smtClean="0"/>
              <a:t>‹#›</a:t>
            </a:fld>
            <a:endParaRPr lang="en-GB"/>
          </a:p>
        </p:txBody>
      </p:sp>
    </p:spTree>
    <p:extLst>
      <p:ext uri="{BB962C8B-B14F-4D97-AF65-F5344CB8AC3E}">
        <p14:creationId xmlns:p14="http://schemas.microsoft.com/office/powerpoint/2010/main" val="21043749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lobal.britannica.com/EBchecked/topic/467341/polic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lobal.britannica.com/EBchecked/topic/72272/Bolshevik" TargetMode="External"/><Relationship Id="rId2" Type="http://schemas.openxmlformats.org/officeDocument/2006/relationships/hyperlink" Target="http://global.britannica.com/EBchecked/topic/606722/Leon-Trotsk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lobal.britannica.com/EBchecked/topic/467746/political-system" TargetMode="External"/><Relationship Id="rId2" Type="http://schemas.openxmlformats.org/officeDocument/2006/relationships/hyperlink" Target="http://global.britannica.com/EBchecked/topic/240105/govern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google.com.hk/url?sa=i&amp;rct=j&amp;q=dialectics&amp;source=images&amp;cd=&amp;cad=rja&amp;docid=15sYXdFzS3NUxM&amp;tbnid=mR92kT718aQh3M:&amp;ved=0CAUQjRw&amp;url=http://andramarchy.typepad.com/andramarchy/2011/09/the-12-dialectics-of-physical-action-for-the-actor-acting-drama-theatre-technique.html&amp;ei=HzUtUsTqBuSdiAe-lYBw&amp;psig=AFQjCNF4KQoRpzT-VrwdhSysICu69G9U3g&amp;ust=1378780717371852" TargetMode="Externa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gif"/></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uburn.edu/~johnspm/gloss/nation" TargetMode="External"/><Relationship Id="rId2" Type="http://schemas.openxmlformats.org/officeDocument/2006/relationships/hyperlink" Target="http://www.auburn.edu/~johnspm/gloss/ideology" TargetMode="External"/><Relationship Id="rId1" Type="http://schemas.openxmlformats.org/officeDocument/2006/relationships/slideLayout" Target="../slideLayouts/slideLayout2.xml"/><Relationship Id="rId4" Type="http://schemas.openxmlformats.org/officeDocument/2006/relationships/hyperlink" Target="http://www.auburn.edu/~johnspm/gloss/nation_stat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uburn.edu/~johnspm/gloss/nationalization" TargetMode="External"/><Relationship Id="rId2" Type="http://schemas.openxmlformats.org/officeDocument/2006/relationships/hyperlink" Target="http://www.auburn.edu/~johnspm/gloss/ideology" TargetMode="External"/><Relationship Id="rId1" Type="http://schemas.openxmlformats.org/officeDocument/2006/relationships/slideLayout" Target="../slideLayouts/slideLayout2.xml"/><Relationship Id="rId6" Type="http://schemas.openxmlformats.org/officeDocument/2006/relationships/hyperlink" Target="http://www.auburn.edu/~johnspm/gloss/market" TargetMode="External"/><Relationship Id="rId5" Type="http://schemas.openxmlformats.org/officeDocument/2006/relationships/hyperlink" Target="http://www.auburn.edu/~johnspm/gloss/private_sector" TargetMode="External"/><Relationship Id="rId4" Type="http://schemas.openxmlformats.org/officeDocument/2006/relationships/hyperlink" Target="http://www.auburn.edu/~johnspm/gloss/private_enterpris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global.britannica.com/EBchecked/topic/129223/Communist-Party" TargetMode="External"/><Relationship Id="rId2" Type="http://schemas.openxmlformats.org/officeDocument/2006/relationships/hyperlink" Target="http://global.britannica.com/EBchecked/topic/562617/Joseph-Stalin" TargetMode="External"/><Relationship Id="rId1" Type="http://schemas.openxmlformats.org/officeDocument/2006/relationships/slideLayout" Target="../slideLayouts/slideLayout2.xml"/><Relationship Id="rId5" Type="http://schemas.openxmlformats.org/officeDocument/2006/relationships/hyperlink" Target="http://global.britannica.com/EBchecked/topic/72272/Bolshevik" TargetMode="External"/><Relationship Id="rId4" Type="http://schemas.openxmlformats.org/officeDocument/2006/relationships/hyperlink" Target="http://global.britannica.com/EBchecked/topic/606722/Leon-Trotsk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lobal.britannica.com/EBchecked/topic/112450/Chinese-Communist-Party-CCP" TargetMode="External"/><Relationship Id="rId2" Type="http://schemas.openxmlformats.org/officeDocument/2006/relationships/hyperlink" Target="http://global.britannica.com/EBchecked/topic/363395/Mao-Zedo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lobal.britannica.com/EBchecked/topic/129104/communism" TargetMode="External"/><Relationship Id="rId2" Type="http://schemas.openxmlformats.org/officeDocument/2006/relationships/hyperlink" Target="http://global.britannica.com/EBchecked/topic/513907/Russian-Revolution-of-1917" TargetMode="External"/><Relationship Id="rId1" Type="http://schemas.openxmlformats.org/officeDocument/2006/relationships/slideLayout" Target="../slideLayouts/slideLayout2.xml"/><Relationship Id="rId4" Type="http://schemas.openxmlformats.org/officeDocument/2006/relationships/hyperlink" Target="http://global.britannica.com/EBchecked/topic/614785/Union-of-Soviet-Socialist-Republ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43000"/>
          </a:xfrm>
        </p:spPr>
        <p:txBody>
          <a:bodyPr>
            <a:noAutofit/>
          </a:bodyPr>
          <a:lstStyle/>
          <a:p>
            <a:r>
              <a:rPr lang="en-GB" sz="6600" b="1" u="sng" dirty="0" smtClean="0"/>
              <a:t>What is Communism?</a:t>
            </a:r>
            <a:endParaRPr lang="en-GB" sz="6600" b="1" u="sng" dirty="0"/>
          </a:p>
        </p:txBody>
      </p:sp>
      <p:sp>
        <p:nvSpPr>
          <p:cNvPr id="3" name="Subtitle 2"/>
          <p:cNvSpPr>
            <a:spLocks noGrp="1"/>
          </p:cNvSpPr>
          <p:nvPr>
            <p:ph type="subTitle" idx="1"/>
          </p:nvPr>
        </p:nvSpPr>
        <p:spPr>
          <a:xfrm>
            <a:off x="0" y="1143001"/>
            <a:ext cx="9144000" cy="1007918"/>
          </a:xfrm>
        </p:spPr>
        <p:txBody>
          <a:bodyPr>
            <a:normAutofit lnSpcReduction="10000"/>
          </a:bodyPr>
          <a:lstStyle/>
          <a:p>
            <a:r>
              <a:rPr lang="en-GB" sz="3600" b="1" dirty="0" smtClean="0">
                <a:solidFill>
                  <a:srgbClr val="FF0000"/>
                </a:solidFill>
              </a:rPr>
              <a:t>L/O – To identify the key features of Marxist ideology</a:t>
            </a:r>
            <a:endParaRPr lang="en-GB" sz="3600"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336222"/>
            <a:ext cx="6096000" cy="4076700"/>
          </a:xfrm>
          <a:prstGeom prst="rect">
            <a:avLst/>
          </a:prstGeom>
        </p:spPr>
      </p:pic>
    </p:spTree>
    <p:extLst>
      <p:ext uri="{BB962C8B-B14F-4D97-AF65-F5344CB8AC3E}">
        <p14:creationId xmlns:p14="http://schemas.microsoft.com/office/powerpoint/2010/main" val="961680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Capitalism</a:t>
            </a:r>
            <a:endParaRPr lang="en-GB" sz="7200" b="1" u="sng" dirty="0"/>
          </a:p>
        </p:txBody>
      </p:sp>
      <p:sp>
        <p:nvSpPr>
          <p:cNvPr id="3" name="Content Placeholder 2"/>
          <p:cNvSpPr>
            <a:spLocks noGrp="1"/>
          </p:cNvSpPr>
          <p:nvPr>
            <p:ph idx="1"/>
          </p:nvPr>
        </p:nvSpPr>
        <p:spPr/>
        <p:txBody>
          <a:bodyPr>
            <a:normAutofit/>
          </a:bodyPr>
          <a:lstStyle/>
          <a:p>
            <a:pPr algn="ctr"/>
            <a:r>
              <a:rPr lang="en-GB" sz="3200" dirty="0"/>
              <a:t>A form of economic order characterised by private ownership of the means of production and freedom of private owners to use, buy and sell their property or services on the free market at voluntarily agreed prices and terms, with only minimal interference in transactions by the state or anyone else.</a:t>
            </a:r>
          </a:p>
        </p:txBody>
      </p:sp>
    </p:spTree>
    <p:extLst>
      <p:ext uri="{BB962C8B-B14F-4D97-AF65-F5344CB8AC3E}">
        <p14:creationId xmlns:p14="http://schemas.microsoft.com/office/powerpoint/2010/main" val="204845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Imperialism</a:t>
            </a:r>
            <a:endParaRPr lang="en-GB" sz="7200" b="1" u="sng" dirty="0"/>
          </a:p>
        </p:txBody>
      </p:sp>
      <p:sp>
        <p:nvSpPr>
          <p:cNvPr id="3" name="Content Placeholder 2"/>
          <p:cNvSpPr>
            <a:spLocks noGrp="1"/>
          </p:cNvSpPr>
          <p:nvPr>
            <p:ph idx="1"/>
          </p:nvPr>
        </p:nvSpPr>
        <p:spPr/>
        <p:txBody>
          <a:bodyPr>
            <a:normAutofit/>
          </a:bodyPr>
          <a:lstStyle/>
          <a:p>
            <a:pPr algn="ctr"/>
            <a:r>
              <a:rPr lang="en-GB" sz="3200" dirty="0"/>
              <a:t>The state </a:t>
            </a:r>
            <a:r>
              <a:rPr lang="en-GB" sz="3200" u="sng" dirty="0">
                <a:hlinkClick r:id="rId2"/>
              </a:rPr>
              <a:t>policy</a:t>
            </a:r>
            <a:r>
              <a:rPr lang="en-GB" sz="3200" dirty="0"/>
              <a:t>, practice, or advocacy of extending power and dominion, especially by direct territorial acquisition or by gaining political and economic control of other areas. </a:t>
            </a:r>
          </a:p>
        </p:txBody>
      </p:sp>
    </p:spTree>
    <p:extLst>
      <p:ext uri="{BB962C8B-B14F-4D97-AF65-F5344CB8AC3E}">
        <p14:creationId xmlns:p14="http://schemas.microsoft.com/office/powerpoint/2010/main" val="61652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Communism</a:t>
            </a:r>
            <a:endParaRPr lang="en-GB" sz="7200" b="1" u="sng" dirty="0"/>
          </a:p>
        </p:txBody>
      </p:sp>
      <p:sp>
        <p:nvSpPr>
          <p:cNvPr id="3" name="Content Placeholder 2"/>
          <p:cNvSpPr>
            <a:spLocks noGrp="1"/>
          </p:cNvSpPr>
          <p:nvPr>
            <p:ph idx="1"/>
          </p:nvPr>
        </p:nvSpPr>
        <p:spPr/>
        <p:txBody>
          <a:bodyPr>
            <a:normAutofit/>
          </a:bodyPr>
          <a:lstStyle/>
          <a:p>
            <a:pPr algn="ctr"/>
            <a:r>
              <a:rPr lang="en-GB" sz="3200" dirty="0"/>
              <a:t>Any ideology based on the communal ownership of all property and a classless social structure, with economic production and distribution to be directed and regulated by means of an authoritative economic plan that supposedly embodies the interests of the community as a whole. </a:t>
            </a:r>
          </a:p>
        </p:txBody>
      </p:sp>
    </p:spTree>
    <p:extLst>
      <p:ext uri="{BB962C8B-B14F-4D97-AF65-F5344CB8AC3E}">
        <p14:creationId xmlns:p14="http://schemas.microsoft.com/office/powerpoint/2010/main" val="31055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Trotskyism</a:t>
            </a:r>
            <a:endParaRPr lang="en-GB" sz="7200" b="1" u="sng" dirty="0"/>
          </a:p>
        </p:txBody>
      </p:sp>
      <p:sp>
        <p:nvSpPr>
          <p:cNvPr id="3" name="Content Placeholder 2"/>
          <p:cNvSpPr>
            <a:spLocks noGrp="1"/>
          </p:cNvSpPr>
          <p:nvPr>
            <p:ph idx="1"/>
          </p:nvPr>
        </p:nvSpPr>
        <p:spPr/>
        <p:txBody>
          <a:bodyPr>
            <a:normAutofit/>
          </a:bodyPr>
          <a:lstStyle/>
          <a:p>
            <a:pPr algn="ctr"/>
            <a:r>
              <a:rPr lang="en-GB" sz="3200" dirty="0"/>
              <a:t>A Marxist ideology based on the theory of permanent revolution first expounded by </a:t>
            </a:r>
            <a:r>
              <a:rPr lang="en-GB" sz="3200" u="sng" dirty="0">
                <a:hlinkClick r:id="rId2"/>
              </a:rPr>
              <a:t>Leon Trotsky</a:t>
            </a:r>
            <a:r>
              <a:rPr lang="en-GB" sz="3200" dirty="0"/>
              <a:t> (1879–1940), one of the leading theoreticians of the Russian </a:t>
            </a:r>
            <a:r>
              <a:rPr lang="en-GB" sz="3200" u="sng" dirty="0">
                <a:hlinkClick r:id="rId3"/>
              </a:rPr>
              <a:t>Bolshevik</a:t>
            </a:r>
            <a:r>
              <a:rPr lang="en-GB" sz="3200" dirty="0"/>
              <a:t> Party and a leader in the Russian Revolution.</a:t>
            </a:r>
          </a:p>
        </p:txBody>
      </p:sp>
    </p:spTree>
    <p:extLst>
      <p:ext uri="{BB962C8B-B14F-4D97-AF65-F5344CB8AC3E}">
        <p14:creationId xmlns:p14="http://schemas.microsoft.com/office/powerpoint/2010/main" val="309107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Dictatorship</a:t>
            </a:r>
            <a:endParaRPr lang="en-GB" sz="7200" b="1" u="sng" dirty="0"/>
          </a:p>
        </p:txBody>
      </p:sp>
      <p:sp>
        <p:nvSpPr>
          <p:cNvPr id="3" name="Content Placeholder 2"/>
          <p:cNvSpPr>
            <a:spLocks noGrp="1"/>
          </p:cNvSpPr>
          <p:nvPr>
            <p:ph idx="1"/>
          </p:nvPr>
        </p:nvSpPr>
        <p:spPr/>
        <p:txBody>
          <a:bodyPr>
            <a:normAutofit/>
          </a:bodyPr>
          <a:lstStyle/>
          <a:p>
            <a:pPr algn="ctr"/>
            <a:r>
              <a:rPr lang="en-GB" sz="3200" dirty="0"/>
              <a:t>Government by a single person (or group) whose discretion in using the powers and resources of the state is unrestrained by any fixed legal or constitutional rules and who is (are) in no effective way held responsible to the general population or their elected representatives.</a:t>
            </a:r>
          </a:p>
        </p:txBody>
      </p:sp>
    </p:spTree>
    <p:extLst>
      <p:ext uri="{BB962C8B-B14F-4D97-AF65-F5344CB8AC3E}">
        <p14:creationId xmlns:p14="http://schemas.microsoft.com/office/powerpoint/2010/main" val="131369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Authoritarianism</a:t>
            </a:r>
            <a:endParaRPr lang="en-GB" sz="7200" b="1" u="sng" dirty="0"/>
          </a:p>
        </p:txBody>
      </p:sp>
      <p:sp>
        <p:nvSpPr>
          <p:cNvPr id="3" name="Content Placeholder 2"/>
          <p:cNvSpPr>
            <a:spLocks noGrp="1"/>
          </p:cNvSpPr>
          <p:nvPr>
            <p:ph idx="1"/>
          </p:nvPr>
        </p:nvSpPr>
        <p:spPr/>
        <p:txBody>
          <a:bodyPr>
            <a:normAutofit/>
          </a:bodyPr>
          <a:lstStyle/>
          <a:p>
            <a:pPr algn="ctr"/>
            <a:r>
              <a:rPr lang="en-GB" sz="3200" dirty="0"/>
              <a:t>Is a form of government which is characterised by the principle of blind submission to authority, as opposed to individual freedom of thought and action. In </a:t>
            </a:r>
            <a:r>
              <a:rPr lang="en-GB" sz="3200" u="sng" dirty="0">
                <a:hlinkClick r:id="rId2"/>
              </a:rPr>
              <a:t>government</a:t>
            </a:r>
            <a:r>
              <a:rPr lang="en-GB" sz="3200" dirty="0"/>
              <a:t>, </a:t>
            </a:r>
            <a:r>
              <a:rPr lang="en-GB" sz="3200" dirty="0" smtClean="0"/>
              <a:t>it denotes </a:t>
            </a:r>
            <a:r>
              <a:rPr lang="en-GB" sz="3200" dirty="0"/>
              <a:t>any </a:t>
            </a:r>
            <a:r>
              <a:rPr lang="en-GB" sz="3200" u="sng" dirty="0">
                <a:hlinkClick r:id="rId3"/>
              </a:rPr>
              <a:t>political system</a:t>
            </a:r>
            <a:r>
              <a:rPr lang="en-GB" sz="3200" dirty="0"/>
              <a:t> that concentrates power in the hands of a leader or a small elite that is not constitutionally responsible to the body of the people. </a:t>
            </a:r>
          </a:p>
        </p:txBody>
      </p:sp>
    </p:spTree>
    <p:extLst>
      <p:ext uri="{BB962C8B-B14F-4D97-AF65-F5344CB8AC3E}">
        <p14:creationId xmlns:p14="http://schemas.microsoft.com/office/powerpoint/2010/main" val="39203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32609"/>
          </a:xfrm>
        </p:spPr>
        <p:txBody>
          <a:bodyPr/>
          <a:lstStyle/>
          <a:p>
            <a:r>
              <a:rPr lang="en-GB" b="1" u="sng" dirty="0" smtClean="0"/>
              <a:t>What is Communism?</a:t>
            </a:r>
            <a:endParaRPr lang="en-GB" b="1" u="sng" dirty="0"/>
          </a:p>
        </p:txBody>
      </p:sp>
      <p:sp>
        <p:nvSpPr>
          <p:cNvPr id="3" name="Content Placeholder 2"/>
          <p:cNvSpPr>
            <a:spLocks noGrp="1"/>
          </p:cNvSpPr>
          <p:nvPr>
            <p:ph idx="1"/>
          </p:nvPr>
        </p:nvSpPr>
        <p:spPr>
          <a:xfrm>
            <a:off x="0" y="1132608"/>
            <a:ext cx="6109855" cy="5725391"/>
          </a:xfrm>
        </p:spPr>
        <p:txBody>
          <a:bodyPr>
            <a:normAutofit fontScale="92500" lnSpcReduction="20000"/>
          </a:bodyPr>
          <a:lstStyle/>
          <a:p>
            <a:r>
              <a:rPr lang="en-GB" dirty="0" smtClean="0"/>
              <a:t>The political principles of Communism were developed by </a:t>
            </a:r>
            <a:r>
              <a:rPr lang="en-GB" dirty="0" smtClean="0">
                <a:solidFill>
                  <a:srgbClr val="FF0000"/>
                </a:solidFill>
              </a:rPr>
              <a:t>Karl Marx </a:t>
            </a:r>
            <a:r>
              <a:rPr lang="en-GB" dirty="0" smtClean="0"/>
              <a:t>(1818-1883) and </a:t>
            </a:r>
            <a:r>
              <a:rPr lang="en-GB" dirty="0" smtClean="0">
                <a:solidFill>
                  <a:srgbClr val="FF0000"/>
                </a:solidFill>
              </a:rPr>
              <a:t>Friedrich Engels </a:t>
            </a:r>
            <a:r>
              <a:rPr lang="en-GB" dirty="0" smtClean="0"/>
              <a:t>(1820-1895) in the books </a:t>
            </a:r>
            <a:r>
              <a:rPr lang="en-GB" i="1" dirty="0" smtClean="0">
                <a:solidFill>
                  <a:srgbClr val="00B0F0"/>
                </a:solidFill>
              </a:rPr>
              <a:t>Communist Manifesto </a:t>
            </a:r>
            <a:r>
              <a:rPr lang="en-GB" dirty="0" smtClean="0"/>
              <a:t>(1847), </a:t>
            </a:r>
            <a:r>
              <a:rPr lang="en-GB" i="1" dirty="0" smtClean="0">
                <a:solidFill>
                  <a:srgbClr val="00B0F0"/>
                </a:solidFill>
              </a:rPr>
              <a:t>Das </a:t>
            </a:r>
            <a:r>
              <a:rPr lang="en-GB" i="1" dirty="0" err="1" smtClean="0">
                <a:solidFill>
                  <a:srgbClr val="00B0F0"/>
                </a:solidFill>
              </a:rPr>
              <a:t>Kapital</a:t>
            </a:r>
            <a:r>
              <a:rPr lang="en-GB" i="1" dirty="0" smtClean="0">
                <a:solidFill>
                  <a:srgbClr val="00B0F0"/>
                </a:solidFill>
              </a:rPr>
              <a:t> </a:t>
            </a:r>
            <a:r>
              <a:rPr lang="en-GB" dirty="0" smtClean="0"/>
              <a:t>(1867).</a:t>
            </a:r>
          </a:p>
          <a:p>
            <a:endParaRPr lang="en-GB" dirty="0"/>
          </a:p>
          <a:p>
            <a:r>
              <a:rPr lang="en-GB" dirty="0" smtClean="0"/>
              <a:t>The writings of Marx were based on the </a:t>
            </a:r>
            <a:r>
              <a:rPr lang="en-GB" dirty="0" smtClean="0">
                <a:solidFill>
                  <a:srgbClr val="FF0000"/>
                </a:solidFill>
              </a:rPr>
              <a:t>materialist conception of history</a:t>
            </a:r>
            <a:r>
              <a:rPr lang="en-GB" dirty="0" smtClean="0"/>
              <a:t> that he developed, and on his theory that human history was largely determined by the ‘</a:t>
            </a:r>
            <a:r>
              <a:rPr lang="en-GB" dirty="0" smtClean="0">
                <a:solidFill>
                  <a:srgbClr val="FF0000"/>
                </a:solidFill>
              </a:rPr>
              <a:t>history</a:t>
            </a:r>
            <a:r>
              <a:rPr lang="en-GB" dirty="0" smtClean="0"/>
              <a:t> </a:t>
            </a:r>
            <a:r>
              <a:rPr lang="en-GB" dirty="0" smtClean="0">
                <a:solidFill>
                  <a:srgbClr val="FF0000"/>
                </a:solidFill>
              </a:rPr>
              <a:t>of class struggles</a:t>
            </a:r>
            <a:r>
              <a:rPr lang="en-GB" dirty="0" smtClean="0"/>
              <a:t>’ between ruling and oppressed classes. </a:t>
            </a:r>
          </a:p>
          <a:p>
            <a:endParaRPr lang="en-GB" dirty="0"/>
          </a:p>
          <a:p>
            <a:r>
              <a:rPr lang="en-GB" dirty="0" smtClean="0"/>
              <a:t>Marx believed that if the workers were successful in overthrowing capitalism, they would be able to construct a </a:t>
            </a:r>
            <a:r>
              <a:rPr lang="en-GB" dirty="0" smtClean="0">
                <a:solidFill>
                  <a:srgbClr val="FF0000"/>
                </a:solidFill>
              </a:rPr>
              <a:t>socialist society</a:t>
            </a:r>
            <a:r>
              <a:rPr lang="en-GB" dirty="0"/>
              <a:t> </a:t>
            </a:r>
            <a:r>
              <a:rPr lang="en-GB" dirty="0" smtClean="0"/>
              <a:t>ruled by the working class.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8840" y="0"/>
            <a:ext cx="2905575" cy="1986696"/>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7824" y="1986696"/>
            <a:ext cx="2747605" cy="2747605"/>
          </a:xfrm>
          <a:prstGeom prst="rect">
            <a:avLst/>
          </a:prstGeom>
          <a:ln>
            <a:noFill/>
          </a:ln>
          <a:effectLst>
            <a:softEdge rad="112500"/>
          </a:effec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9105" y="4291445"/>
            <a:ext cx="1531756" cy="2297633"/>
          </a:xfrm>
          <a:prstGeom prst="rect">
            <a:avLst/>
          </a:prstGeom>
        </p:spPr>
      </p:pic>
    </p:spTree>
    <p:extLst>
      <p:ext uri="{BB962C8B-B14F-4D97-AF65-F5344CB8AC3E}">
        <p14:creationId xmlns:p14="http://schemas.microsoft.com/office/powerpoint/2010/main" val="196558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32609"/>
          </a:xfrm>
        </p:spPr>
        <p:txBody>
          <a:bodyPr/>
          <a:lstStyle/>
          <a:p>
            <a:r>
              <a:rPr lang="en-GB" b="1" u="sng" dirty="0" smtClean="0"/>
              <a:t>What is Communism?</a:t>
            </a:r>
            <a:endParaRPr lang="en-GB" b="1" u="sng" dirty="0"/>
          </a:p>
        </p:txBody>
      </p:sp>
      <p:sp>
        <p:nvSpPr>
          <p:cNvPr id="3" name="Content Placeholder 2"/>
          <p:cNvSpPr>
            <a:spLocks noGrp="1"/>
          </p:cNvSpPr>
          <p:nvPr>
            <p:ph idx="1"/>
          </p:nvPr>
        </p:nvSpPr>
        <p:spPr>
          <a:xfrm>
            <a:off x="1" y="1132608"/>
            <a:ext cx="6089072" cy="5725391"/>
          </a:xfrm>
        </p:spPr>
        <p:txBody>
          <a:bodyPr>
            <a:normAutofit lnSpcReduction="10000"/>
          </a:bodyPr>
          <a:lstStyle/>
          <a:p>
            <a:r>
              <a:rPr lang="en-GB" dirty="0" smtClean="0"/>
              <a:t>From this new form of human society, Marx believed it would eventually be possible to move to an even better one: </a:t>
            </a:r>
            <a:r>
              <a:rPr lang="en-GB" dirty="0" smtClean="0">
                <a:solidFill>
                  <a:srgbClr val="FF0000"/>
                </a:solidFill>
              </a:rPr>
              <a:t>a communist society</a:t>
            </a:r>
            <a:r>
              <a:rPr lang="en-GB" dirty="0" smtClean="0"/>
              <a:t>.</a:t>
            </a:r>
          </a:p>
          <a:p>
            <a:endParaRPr lang="en-GB" dirty="0"/>
          </a:p>
          <a:p>
            <a:r>
              <a:rPr lang="en-GB" dirty="0" smtClean="0"/>
              <a:t>This would be a </a:t>
            </a:r>
            <a:r>
              <a:rPr lang="en-GB" dirty="0" smtClean="0">
                <a:solidFill>
                  <a:srgbClr val="FF0000"/>
                </a:solidFill>
              </a:rPr>
              <a:t>classless society</a:t>
            </a:r>
            <a:r>
              <a:rPr lang="en-GB" dirty="0" smtClean="0"/>
              <a:t>, and a society of plenty rather than scarcity because it would be based on the economic advances of industrial capitalism.</a:t>
            </a:r>
          </a:p>
          <a:p>
            <a:endParaRPr lang="en-GB" dirty="0"/>
          </a:p>
          <a:p>
            <a:r>
              <a:rPr lang="en-GB" dirty="0" smtClean="0"/>
              <a:t>HOWEVER! – Marx did not write much about what a communist government would look like – </a:t>
            </a:r>
            <a:r>
              <a:rPr lang="en-GB" dirty="0" smtClean="0">
                <a:solidFill>
                  <a:srgbClr val="00B0F0"/>
                </a:solidFill>
              </a:rPr>
              <a:t>why is that a problem</a:t>
            </a:r>
            <a:r>
              <a:rPr lang="en-GB"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9464" y="342899"/>
            <a:ext cx="2831523" cy="283152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9073" y="3662795"/>
            <a:ext cx="2841914" cy="2841914"/>
          </a:xfrm>
          <a:prstGeom prst="rect">
            <a:avLst/>
          </a:prstGeom>
        </p:spPr>
      </p:pic>
    </p:spTree>
    <p:extLst>
      <p:ext uri="{BB962C8B-B14F-4D97-AF65-F5344CB8AC3E}">
        <p14:creationId xmlns:p14="http://schemas.microsoft.com/office/powerpoint/2010/main" val="136461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32609"/>
          </a:xfrm>
        </p:spPr>
        <p:txBody>
          <a:bodyPr/>
          <a:lstStyle/>
          <a:p>
            <a:r>
              <a:rPr lang="en-GB" b="1" u="sng" dirty="0" smtClean="0"/>
              <a:t>1. Marxist theory of stages</a:t>
            </a:r>
            <a:endParaRPr lang="en-GB" b="1" u="sng" dirty="0"/>
          </a:p>
        </p:txBody>
      </p:sp>
      <p:sp>
        <p:nvSpPr>
          <p:cNvPr id="3" name="Content Placeholder 2"/>
          <p:cNvSpPr>
            <a:spLocks noGrp="1"/>
          </p:cNvSpPr>
          <p:nvPr>
            <p:ph idx="1"/>
          </p:nvPr>
        </p:nvSpPr>
        <p:spPr>
          <a:xfrm>
            <a:off x="0" y="1132608"/>
            <a:ext cx="6172200" cy="5725391"/>
          </a:xfrm>
        </p:spPr>
        <p:txBody>
          <a:bodyPr>
            <a:normAutofit/>
          </a:bodyPr>
          <a:lstStyle/>
          <a:p>
            <a:r>
              <a:rPr lang="en-GB" dirty="0" smtClean="0"/>
              <a:t>Marx believed in the idea of ‘</a:t>
            </a:r>
            <a:r>
              <a:rPr lang="en-GB" dirty="0" smtClean="0">
                <a:solidFill>
                  <a:srgbClr val="FF0000"/>
                </a:solidFill>
              </a:rPr>
              <a:t>permanent revolution</a:t>
            </a:r>
            <a:r>
              <a:rPr lang="en-GB" dirty="0" smtClean="0"/>
              <a:t>’ or ‘</a:t>
            </a:r>
            <a:r>
              <a:rPr lang="en-GB" dirty="0" smtClean="0">
                <a:solidFill>
                  <a:srgbClr val="FF0000"/>
                </a:solidFill>
              </a:rPr>
              <a:t>uninterrupted revolution</a:t>
            </a:r>
            <a:r>
              <a:rPr lang="en-GB" dirty="0" smtClean="0"/>
              <a:t>’  - a series of revolutionary stages in which, after one stage had been achieved, the next class struggle would begin immediately.</a:t>
            </a:r>
          </a:p>
          <a:p>
            <a:endParaRPr lang="en-GB" dirty="0"/>
          </a:p>
          <a:p>
            <a:r>
              <a:rPr lang="en-GB" dirty="0" smtClean="0"/>
              <a:t>He did not believe that ‘</a:t>
            </a:r>
            <a:r>
              <a:rPr lang="en-GB" dirty="0" smtClean="0">
                <a:solidFill>
                  <a:srgbClr val="FF0000"/>
                </a:solidFill>
              </a:rPr>
              <a:t>progression</a:t>
            </a:r>
            <a:r>
              <a:rPr lang="en-GB" dirty="0" smtClean="0"/>
              <a:t>’ through the stages of society was inevitable and could actually be </a:t>
            </a:r>
            <a:r>
              <a:rPr lang="en-GB" dirty="0" smtClean="0">
                <a:solidFill>
                  <a:srgbClr val="FF0000"/>
                </a:solidFill>
              </a:rPr>
              <a:t>turned back</a:t>
            </a:r>
            <a:r>
              <a:rPr lang="en-GB" dirty="0" smtClean="0"/>
              <a:t>. He even believed that a backward society could ‘</a:t>
            </a:r>
            <a:r>
              <a:rPr lang="en-GB" dirty="0" smtClean="0">
                <a:solidFill>
                  <a:srgbClr val="FF0000"/>
                </a:solidFill>
              </a:rPr>
              <a:t>jump</a:t>
            </a:r>
            <a:r>
              <a:rPr lang="en-GB" dirty="0" smtClean="0"/>
              <a:t>’ a stage if aided by other countries.</a:t>
            </a:r>
          </a:p>
          <a:p>
            <a:endParaRPr lang="en-GB" dirty="0"/>
          </a:p>
          <a:p>
            <a:endParaRPr lang="en-GB" dirty="0" smtClean="0"/>
          </a:p>
        </p:txBody>
      </p:sp>
      <p:graphicFrame>
        <p:nvGraphicFramePr>
          <p:cNvPr id="4" name="Diagram 3"/>
          <p:cNvGraphicFramePr/>
          <p:nvPr>
            <p:extLst>
              <p:ext uri="{D42A27DB-BD31-4B8C-83A1-F6EECF244321}">
                <p14:modId xmlns:p14="http://schemas.microsoft.com/office/powerpoint/2010/main" val="3770004733"/>
              </p:ext>
            </p:extLst>
          </p:nvPr>
        </p:nvGraphicFramePr>
        <p:xfrm>
          <a:off x="5985164" y="118918"/>
          <a:ext cx="3158836" cy="6624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6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997527"/>
          </a:xfrm>
        </p:spPr>
        <p:txBody>
          <a:bodyPr>
            <a:normAutofit fontScale="90000"/>
          </a:bodyPr>
          <a:lstStyle/>
          <a:p>
            <a:r>
              <a:rPr lang="en-GB" b="1" u="sng" dirty="0" smtClean="0"/>
              <a:t>2. Materialist Conception of History</a:t>
            </a:r>
            <a:endParaRPr lang="en-GB" b="1" u="sng" dirty="0"/>
          </a:p>
        </p:txBody>
      </p:sp>
      <p:sp>
        <p:nvSpPr>
          <p:cNvPr id="3" name="Content Placeholder 2"/>
          <p:cNvSpPr>
            <a:spLocks noGrp="1"/>
          </p:cNvSpPr>
          <p:nvPr>
            <p:ph idx="1"/>
          </p:nvPr>
        </p:nvSpPr>
        <p:spPr>
          <a:xfrm>
            <a:off x="0" y="1091045"/>
            <a:ext cx="7117773" cy="5766955"/>
          </a:xfrm>
        </p:spPr>
        <p:txBody>
          <a:bodyPr>
            <a:normAutofit lnSpcReduction="10000"/>
          </a:bodyPr>
          <a:lstStyle/>
          <a:p>
            <a:r>
              <a:rPr lang="en-GB" dirty="0" smtClean="0"/>
              <a:t>Marx set out his theory of history in the book: </a:t>
            </a:r>
            <a:r>
              <a:rPr lang="en-GB" i="1" dirty="0" smtClean="0">
                <a:solidFill>
                  <a:srgbClr val="00B0F0"/>
                </a:solidFill>
              </a:rPr>
              <a:t>Critique of Political Economy </a:t>
            </a:r>
            <a:r>
              <a:rPr lang="en-GB" dirty="0" smtClean="0"/>
              <a:t>(1859). He argued that the </a:t>
            </a:r>
            <a:r>
              <a:rPr lang="en-GB" dirty="0" smtClean="0">
                <a:solidFill>
                  <a:srgbClr val="FF0000"/>
                </a:solidFill>
              </a:rPr>
              <a:t>economic structure</a:t>
            </a:r>
            <a:r>
              <a:rPr lang="en-GB" dirty="0" smtClean="0"/>
              <a:t>, based on the </a:t>
            </a:r>
            <a:r>
              <a:rPr lang="en-GB" dirty="0" smtClean="0">
                <a:solidFill>
                  <a:srgbClr val="00B0F0"/>
                </a:solidFill>
              </a:rPr>
              <a:t>relations of production</a:t>
            </a:r>
            <a:r>
              <a:rPr lang="en-GB" dirty="0" smtClean="0"/>
              <a:t> in any society (which class owns the economy), is the real foundation of any society.</a:t>
            </a:r>
          </a:p>
          <a:p>
            <a:endParaRPr lang="en-GB" dirty="0"/>
          </a:p>
          <a:p>
            <a:r>
              <a:rPr lang="en-GB" dirty="0" smtClean="0"/>
              <a:t>On this are built the legal, political and intellectual </a:t>
            </a:r>
            <a:r>
              <a:rPr lang="en-GB" dirty="0" smtClean="0">
                <a:solidFill>
                  <a:srgbClr val="FFFF00"/>
                </a:solidFill>
              </a:rPr>
              <a:t>superstructures</a:t>
            </a:r>
            <a:r>
              <a:rPr lang="en-GB" dirty="0" smtClean="0"/>
              <a:t> of society.</a:t>
            </a:r>
          </a:p>
          <a:p>
            <a:endParaRPr lang="en-GB" dirty="0"/>
          </a:p>
          <a:p>
            <a:r>
              <a:rPr lang="en-GB" dirty="0" smtClean="0"/>
              <a:t>It was </a:t>
            </a:r>
            <a:r>
              <a:rPr lang="en-GB" dirty="0" smtClean="0">
                <a:solidFill>
                  <a:srgbClr val="FF0000"/>
                </a:solidFill>
              </a:rPr>
              <a:t>social existence </a:t>
            </a:r>
            <a:r>
              <a:rPr lang="en-GB" dirty="0" smtClean="0"/>
              <a:t>that largely determines </a:t>
            </a:r>
            <a:r>
              <a:rPr lang="en-GB" dirty="0" smtClean="0">
                <a:solidFill>
                  <a:srgbClr val="FFFF00"/>
                </a:solidFill>
              </a:rPr>
              <a:t>people’s consciousness or beliefs</a:t>
            </a:r>
            <a:r>
              <a:rPr lang="en-GB" dirty="0" smtClean="0"/>
              <a:t>, </a:t>
            </a:r>
            <a:r>
              <a:rPr lang="en-GB" u="sng" dirty="0" smtClean="0"/>
              <a:t>NOT</a:t>
            </a:r>
            <a:r>
              <a:rPr lang="en-GB" dirty="0" smtClean="0"/>
              <a:t> the other way around. So by changing the </a:t>
            </a:r>
            <a:r>
              <a:rPr lang="en-GB" dirty="0" smtClean="0">
                <a:solidFill>
                  <a:srgbClr val="00B0F0"/>
                </a:solidFill>
              </a:rPr>
              <a:t>ownership of production</a:t>
            </a:r>
            <a:r>
              <a:rPr lang="en-GB" dirty="0" smtClean="0"/>
              <a:t>, you could change history.</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7773" y="1766454"/>
            <a:ext cx="1790700" cy="2857500"/>
          </a:xfrm>
          <a:prstGeom prst="rect">
            <a:avLst/>
          </a:prstGeom>
        </p:spPr>
      </p:pic>
    </p:spTree>
    <p:extLst>
      <p:ext uri="{BB962C8B-B14F-4D97-AF65-F5344CB8AC3E}">
        <p14:creationId xmlns:p14="http://schemas.microsoft.com/office/powerpoint/2010/main" val="2333855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Fascism</a:t>
            </a:r>
            <a:endParaRPr lang="en-GB" sz="7200" b="1" u="sng" dirty="0"/>
          </a:p>
        </p:txBody>
      </p:sp>
      <p:sp>
        <p:nvSpPr>
          <p:cNvPr id="3" name="Content Placeholder 2"/>
          <p:cNvSpPr>
            <a:spLocks noGrp="1"/>
          </p:cNvSpPr>
          <p:nvPr>
            <p:ph idx="1"/>
          </p:nvPr>
        </p:nvSpPr>
        <p:spPr/>
        <p:txBody>
          <a:bodyPr/>
          <a:lstStyle/>
          <a:p>
            <a:pPr algn="ctr"/>
            <a:r>
              <a:rPr lang="en-GB" dirty="0"/>
              <a:t>A class of political ideologies (and historical political regimes) that takes its name from the movement led by Benito Mussolini that took power in Italy in 1922. </a:t>
            </a:r>
            <a:r>
              <a:rPr lang="en-GB" dirty="0" smtClean="0"/>
              <a:t>They are characterised by: militant nationalism, charismatic leaders, national unity, anti-Communism, contempt for democracy, glorification of physical strength, propaganda and a aggressive foreign policy</a:t>
            </a:r>
            <a:endParaRPr lang="en-GB" dirty="0"/>
          </a:p>
        </p:txBody>
      </p:sp>
    </p:spTree>
    <p:extLst>
      <p:ext uri="{BB962C8B-B14F-4D97-AF65-F5344CB8AC3E}">
        <p14:creationId xmlns:p14="http://schemas.microsoft.com/office/powerpoint/2010/main" val="181533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997527"/>
          </a:xfrm>
        </p:spPr>
        <p:txBody>
          <a:bodyPr>
            <a:normAutofit/>
          </a:bodyPr>
          <a:lstStyle/>
          <a:p>
            <a:r>
              <a:rPr lang="en-GB" b="1" u="sng" dirty="0"/>
              <a:t>3</a:t>
            </a:r>
            <a:r>
              <a:rPr lang="en-GB" b="1" u="sng" dirty="0" smtClean="0"/>
              <a:t>. Dialectical Materialism</a:t>
            </a:r>
            <a:endParaRPr lang="en-GB" b="1" u="sng" dirty="0"/>
          </a:p>
        </p:txBody>
      </p:sp>
      <p:sp>
        <p:nvSpPr>
          <p:cNvPr id="3" name="Content Placeholder 2"/>
          <p:cNvSpPr>
            <a:spLocks noGrp="1"/>
          </p:cNvSpPr>
          <p:nvPr>
            <p:ph idx="1"/>
          </p:nvPr>
        </p:nvSpPr>
        <p:spPr>
          <a:xfrm>
            <a:off x="1" y="1091045"/>
            <a:ext cx="6130636" cy="5766955"/>
          </a:xfrm>
        </p:spPr>
        <p:txBody>
          <a:bodyPr>
            <a:normAutofit fontScale="92500"/>
          </a:bodyPr>
          <a:lstStyle/>
          <a:p>
            <a:r>
              <a:rPr lang="en-GB" dirty="0" smtClean="0"/>
              <a:t>Marx’s philosophy of history was influenced by </a:t>
            </a:r>
            <a:r>
              <a:rPr lang="en-GB" dirty="0" smtClean="0">
                <a:solidFill>
                  <a:srgbClr val="00B0F0"/>
                </a:solidFill>
              </a:rPr>
              <a:t>German idealist philosophy </a:t>
            </a:r>
            <a:r>
              <a:rPr lang="en-GB" dirty="0" smtClean="0"/>
              <a:t>(Hegel, Herder, Kant), the ideas of </a:t>
            </a:r>
            <a:r>
              <a:rPr lang="en-GB" dirty="0" smtClean="0">
                <a:solidFill>
                  <a:srgbClr val="FF0000"/>
                </a:solidFill>
              </a:rPr>
              <a:t>French socialists </a:t>
            </a:r>
            <a:r>
              <a:rPr lang="en-GB" dirty="0" smtClean="0"/>
              <a:t>(Saint-Simon) as well as the writing of </a:t>
            </a:r>
            <a:r>
              <a:rPr lang="en-GB" dirty="0" smtClean="0">
                <a:solidFill>
                  <a:srgbClr val="FFFF00"/>
                </a:solidFill>
              </a:rPr>
              <a:t>British economists </a:t>
            </a:r>
            <a:r>
              <a:rPr lang="en-GB" dirty="0" smtClean="0"/>
              <a:t>like Adam Smith and David Ricardo.</a:t>
            </a:r>
          </a:p>
          <a:p>
            <a:endParaRPr lang="en-GB" dirty="0"/>
          </a:p>
          <a:p>
            <a:r>
              <a:rPr lang="en-GB" dirty="0" smtClean="0"/>
              <a:t>Dialectical (contradiction) Materialism emerged from Marx’s criticisms of </a:t>
            </a:r>
            <a:r>
              <a:rPr lang="en-GB" dirty="0" smtClean="0">
                <a:solidFill>
                  <a:srgbClr val="FF0000"/>
                </a:solidFill>
              </a:rPr>
              <a:t>Hegel’s</a:t>
            </a:r>
            <a:r>
              <a:rPr lang="en-GB" dirty="0" smtClean="0"/>
              <a:t> ideas. Social relations were made up of </a:t>
            </a:r>
            <a:r>
              <a:rPr lang="en-GB" dirty="0" smtClean="0">
                <a:solidFill>
                  <a:srgbClr val="FF0000"/>
                </a:solidFill>
              </a:rPr>
              <a:t>opposite forces </a:t>
            </a:r>
            <a:r>
              <a:rPr lang="en-GB" dirty="0" smtClean="0"/>
              <a:t>(</a:t>
            </a:r>
            <a:r>
              <a:rPr lang="en-GB" dirty="0" smtClean="0">
                <a:solidFill>
                  <a:srgbClr val="00B0F0"/>
                </a:solidFill>
              </a:rPr>
              <a:t>thesis and antithesis</a:t>
            </a:r>
            <a:r>
              <a:rPr lang="en-GB" dirty="0" smtClean="0"/>
              <a:t>). Class struggle between these poles would eventually lead to a new mode of production and a new stage in history (</a:t>
            </a:r>
            <a:r>
              <a:rPr lang="en-GB" dirty="0" smtClean="0">
                <a:solidFill>
                  <a:srgbClr val="00B0F0"/>
                </a:solidFill>
              </a:rPr>
              <a:t>synthesis</a:t>
            </a:r>
            <a:r>
              <a:rPr lang="en-GB" dirty="0" smtClean="0"/>
              <a:t>).</a:t>
            </a:r>
            <a:endParaRPr lang="en-GB" dirty="0"/>
          </a:p>
        </p:txBody>
      </p:sp>
      <p:pic>
        <p:nvPicPr>
          <p:cNvPr id="1026" name="Picture 2" descr="http://andramarchy.typepad.com/.a/6a014e8a87d49e970d015391c7d729970b-800w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847" y="223693"/>
            <a:ext cx="2702358" cy="16986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000" y="4478482"/>
            <a:ext cx="2725427" cy="172792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3363" y="2305050"/>
            <a:ext cx="2552700" cy="1790700"/>
          </a:xfrm>
          <a:prstGeom prst="rect">
            <a:avLst/>
          </a:prstGeom>
        </p:spPr>
      </p:pic>
    </p:spTree>
    <p:extLst>
      <p:ext uri="{BB962C8B-B14F-4D97-AF65-F5344CB8AC3E}">
        <p14:creationId xmlns:p14="http://schemas.microsoft.com/office/powerpoint/2010/main" val="4173665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037" y="0"/>
            <a:ext cx="8754894" cy="6858000"/>
          </a:xfrm>
        </p:spPr>
      </p:pic>
    </p:spTree>
    <p:extLst>
      <p:ext uri="{BB962C8B-B14F-4D97-AF65-F5344CB8AC3E}">
        <p14:creationId xmlns:p14="http://schemas.microsoft.com/office/powerpoint/2010/main" val="21631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997527"/>
          </a:xfrm>
        </p:spPr>
        <p:txBody>
          <a:bodyPr>
            <a:normAutofit/>
          </a:bodyPr>
          <a:lstStyle/>
          <a:p>
            <a:r>
              <a:rPr lang="en-GB" b="1" u="sng" dirty="0" smtClean="0"/>
              <a:t>Plenary</a:t>
            </a:r>
            <a:endParaRPr lang="en-GB" b="1" u="sng" dirty="0"/>
          </a:p>
        </p:txBody>
      </p:sp>
      <p:sp>
        <p:nvSpPr>
          <p:cNvPr id="3" name="Content Placeholder 2"/>
          <p:cNvSpPr>
            <a:spLocks noGrp="1"/>
          </p:cNvSpPr>
          <p:nvPr>
            <p:ph idx="1"/>
          </p:nvPr>
        </p:nvSpPr>
        <p:spPr>
          <a:xfrm>
            <a:off x="0" y="1091045"/>
            <a:ext cx="6787165" cy="5766955"/>
          </a:xfrm>
        </p:spPr>
        <p:txBody>
          <a:bodyPr>
            <a:normAutofit lnSpcReduction="10000"/>
          </a:bodyPr>
          <a:lstStyle/>
          <a:p>
            <a:r>
              <a:rPr lang="en-GB" dirty="0" smtClean="0"/>
              <a:t>Marx’s theory of </a:t>
            </a:r>
            <a:r>
              <a:rPr lang="en-GB" dirty="0" smtClean="0">
                <a:solidFill>
                  <a:srgbClr val="FF0000"/>
                </a:solidFill>
              </a:rPr>
              <a:t>dialectical materialism </a:t>
            </a:r>
            <a:r>
              <a:rPr lang="en-GB" dirty="0" smtClean="0"/>
              <a:t>argued that </a:t>
            </a:r>
            <a:r>
              <a:rPr lang="en-GB" u="sng" dirty="0" smtClean="0"/>
              <a:t>economic systems</a:t>
            </a:r>
            <a:r>
              <a:rPr lang="en-GB" dirty="0" smtClean="0"/>
              <a:t> create social beliefs and political structures (not the other way around)</a:t>
            </a:r>
          </a:p>
          <a:p>
            <a:endParaRPr lang="en-GB" dirty="0" smtClean="0"/>
          </a:p>
          <a:p>
            <a:r>
              <a:rPr lang="en-GB" dirty="0" smtClean="0"/>
              <a:t>Those economic systems </a:t>
            </a:r>
            <a:r>
              <a:rPr lang="en-GB" u="sng" dirty="0" smtClean="0">
                <a:solidFill>
                  <a:srgbClr val="FF0000"/>
                </a:solidFill>
              </a:rPr>
              <a:t>change inevitably </a:t>
            </a:r>
            <a:r>
              <a:rPr lang="en-GB" dirty="0" smtClean="0"/>
              <a:t>over time from feudal, to capitalist, to socialist, and finally communist.</a:t>
            </a:r>
          </a:p>
          <a:p>
            <a:endParaRPr lang="en-GB" dirty="0" smtClean="0"/>
          </a:p>
          <a:p>
            <a:r>
              <a:rPr lang="en-GB" dirty="0" smtClean="0"/>
              <a:t>Although this change is inevitable, it will take place over a long period of time, and </a:t>
            </a:r>
            <a:r>
              <a:rPr lang="en-GB" dirty="0" smtClean="0">
                <a:solidFill>
                  <a:srgbClr val="FF0000"/>
                </a:solidFill>
              </a:rPr>
              <a:t>not always painlessly</a:t>
            </a:r>
            <a:r>
              <a:rPr lang="en-GB" dirty="0" smtClean="0"/>
              <a:t>: because the existing ruling class will always resist giving up their power – therefore communists advocate destroying the ruling classes!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1319" y="263004"/>
            <a:ext cx="2202467" cy="1545014"/>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9190" y="3974522"/>
            <a:ext cx="1835019" cy="1835019"/>
          </a:xfrm>
          <a:prstGeom prst="rect">
            <a:avLst/>
          </a:prstGeom>
        </p:spPr>
      </p:pic>
    </p:spTree>
    <p:extLst>
      <p:ext uri="{BB962C8B-B14F-4D97-AF65-F5344CB8AC3E}">
        <p14:creationId xmlns:p14="http://schemas.microsoft.com/office/powerpoint/2010/main" val="47271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017431"/>
          </a:xfrm>
        </p:spPr>
        <p:txBody>
          <a:bodyPr/>
          <a:lstStyle/>
          <a:p>
            <a:r>
              <a:rPr lang="en-GB" b="1" u="sng" dirty="0" smtClean="0"/>
              <a:t>‘Marxism for Dummies’</a:t>
            </a:r>
            <a:endParaRPr lang="en-GB" b="1" u="sng" dirty="0"/>
          </a:p>
        </p:txBody>
      </p:sp>
      <p:sp>
        <p:nvSpPr>
          <p:cNvPr id="3" name="Content Placeholder 2"/>
          <p:cNvSpPr>
            <a:spLocks noGrp="1"/>
          </p:cNvSpPr>
          <p:nvPr>
            <p:ph idx="1"/>
          </p:nvPr>
        </p:nvSpPr>
        <p:spPr>
          <a:xfrm>
            <a:off x="0" y="1017430"/>
            <a:ext cx="9144000" cy="5840569"/>
          </a:xfrm>
        </p:spPr>
        <p:txBody>
          <a:bodyPr>
            <a:noAutofit/>
          </a:bodyPr>
          <a:lstStyle/>
          <a:p>
            <a:r>
              <a:rPr lang="en-GB" sz="3600" b="1" u="sng" dirty="0" smtClean="0"/>
              <a:t>Task</a:t>
            </a:r>
            <a:r>
              <a:rPr lang="en-GB" sz="3200" dirty="0" smtClean="0"/>
              <a:t> = Create a ‘</a:t>
            </a:r>
            <a:r>
              <a:rPr lang="en-GB" sz="3200" dirty="0" smtClean="0">
                <a:solidFill>
                  <a:srgbClr val="00B0F0"/>
                </a:solidFill>
              </a:rPr>
              <a:t>Beginners Guide to Marxism</a:t>
            </a:r>
            <a:r>
              <a:rPr lang="en-GB" sz="3200" dirty="0" smtClean="0"/>
              <a:t>’! This guide should be written in an engaging manner making use of analogy, diagrams and metaphor as appropriate. </a:t>
            </a:r>
            <a:r>
              <a:rPr lang="en-GB" sz="3200" u="sng" dirty="0" smtClean="0">
                <a:solidFill>
                  <a:srgbClr val="FFFF00"/>
                </a:solidFill>
              </a:rPr>
              <a:t>2 pages of A4 maximum</a:t>
            </a:r>
            <a:r>
              <a:rPr lang="en-GB" sz="3200" dirty="0"/>
              <a:t>!</a:t>
            </a:r>
            <a:endParaRPr lang="en-GB" sz="3200" dirty="0" smtClean="0"/>
          </a:p>
          <a:p>
            <a:endParaRPr lang="en-GB" sz="900" dirty="0"/>
          </a:p>
          <a:p>
            <a:r>
              <a:rPr lang="en-GB" sz="3200" b="1" u="sng" dirty="0" smtClean="0"/>
              <a:t>Cover the following areas</a:t>
            </a:r>
            <a:r>
              <a:rPr lang="en-GB" sz="3200" dirty="0" smtClean="0"/>
              <a:t>:</a:t>
            </a:r>
          </a:p>
          <a:p>
            <a:pPr marL="914400" lvl="1" indent="-457200">
              <a:buFont typeface="+mj-lt"/>
              <a:buAutoNum type="arabicPeriod"/>
            </a:pPr>
            <a:r>
              <a:rPr lang="en-GB" sz="2800" dirty="0" smtClean="0"/>
              <a:t>Who was Karl Marx &amp; How did he criticise Capitalism?</a:t>
            </a:r>
          </a:p>
          <a:p>
            <a:pPr marL="914400" lvl="1" indent="-457200">
              <a:buFont typeface="+mj-lt"/>
              <a:buAutoNum type="arabicPeriod"/>
            </a:pPr>
            <a:r>
              <a:rPr lang="en-GB" sz="2800" dirty="0" smtClean="0"/>
              <a:t>Marx’s Solution – Socialism – What was it?</a:t>
            </a:r>
          </a:p>
          <a:p>
            <a:pPr marL="914400" lvl="1" indent="-457200">
              <a:buFont typeface="+mj-lt"/>
              <a:buAutoNum type="arabicPeriod"/>
            </a:pPr>
            <a:r>
              <a:rPr lang="en-GB" sz="2800" dirty="0" smtClean="0"/>
              <a:t>How did Lenin adapt Marx’s ideas of Socialism?</a:t>
            </a:r>
          </a:p>
          <a:p>
            <a:pPr marL="914400" lvl="1" indent="-457200">
              <a:buFont typeface="+mj-lt"/>
              <a:buAutoNum type="arabicPeriod"/>
            </a:pPr>
            <a:r>
              <a:rPr lang="en-GB" sz="2800" dirty="0" smtClean="0"/>
              <a:t>What other forms of socialism are there? (Maoism, Stalinism, Trotskyism)</a:t>
            </a:r>
          </a:p>
          <a:p>
            <a:pPr marL="914400" lvl="1" indent="-457200">
              <a:buFont typeface="+mj-lt"/>
              <a:buAutoNum type="arabicPeriod"/>
            </a:pPr>
            <a:r>
              <a:rPr lang="en-GB" sz="2800" dirty="0" smtClean="0"/>
              <a:t>How can socialism be criticised?</a:t>
            </a:r>
            <a:endParaRPr lang="en-GB" sz="2800" dirty="0"/>
          </a:p>
        </p:txBody>
      </p:sp>
    </p:spTree>
    <p:extLst>
      <p:ext uri="{BB962C8B-B14F-4D97-AF65-F5344CB8AC3E}">
        <p14:creationId xmlns:p14="http://schemas.microsoft.com/office/powerpoint/2010/main" val="390617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Nationalism</a:t>
            </a:r>
            <a:endParaRPr lang="en-GB" sz="7200" b="1" u="sng" dirty="0"/>
          </a:p>
        </p:txBody>
      </p:sp>
      <p:sp>
        <p:nvSpPr>
          <p:cNvPr id="3" name="Content Placeholder 2"/>
          <p:cNvSpPr>
            <a:spLocks noGrp="1"/>
          </p:cNvSpPr>
          <p:nvPr>
            <p:ph idx="1"/>
          </p:nvPr>
        </p:nvSpPr>
        <p:spPr/>
        <p:txBody>
          <a:bodyPr/>
          <a:lstStyle/>
          <a:p>
            <a:pPr algn="ctr"/>
            <a:r>
              <a:rPr lang="en-GB" dirty="0"/>
              <a:t>An </a:t>
            </a:r>
            <a:r>
              <a:rPr lang="en-GB" u="sng" dirty="0">
                <a:hlinkClick r:id="rId2"/>
              </a:rPr>
              <a:t>ideology</a:t>
            </a:r>
            <a:r>
              <a:rPr lang="en-GB" dirty="0"/>
              <a:t>, or rather a whole category of similar </a:t>
            </a:r>
            <a:r>
              <a:rPr lang="en-GB" u="sng" dirty="0">
                <a:hlinkClick r:id="rId2"/>
              </a:rPr>
              <a:t>ideologies</a:t>
            </a:r>
            <a:r>
              <a:rPr lang="en-GB" dirty="0"/>
              <a:t>, based on the premise that each </a:t>
            </a:r>
            <a:r>
              <a:rPr lang="en-GB" u="sng" dirty="0">
                <a:hlinkClick r:id="rId3"/>
              </a:rPr>
              <a:t>nation</a:t>
            </a:r>
            <a:r>
              <a:rPr lang="en-GB" dirty="0"/>
              <a:t> (or at least the </a:t>
            </a:r>
            <a:r>
              <a:rPr lang="en-GB" u="sng" dirty="0">
                <a:hlinkClick r:id="rId2"/>
              </a:rPr>
              <a:t>ideologist</a:t>
            </a:r>
            <a:r>
              <a:rPr lang="en-GB" dirty="0"/>
              <a:t>'s own nation) constitutes a natural political community whose members should all live together under the authority of "their own" independent </a:t>
            </a:r>
            <a:r>
              <a:rPr lang="en-GB" u="sng" dirty="0">
                <a:hlinkClick r:id="rId4"/>
              </a:rPr>
              <a:t>nation state</a:t>
            </a:r>
            <a:r>
              <a:rPr lang="en-GB" dirty="0"/>
              <a:t>. </a:t>
            </a:r>
          </a:p>
        </p:txBody>
      </p:sp>
    </p:spTree>
    <p:extLst>
      <p:ext uri="{BB962C8B-B14F-4D97-AF65-F5344CB8AC3E}">
        <p14:creationId xmlns:p14="http://schemas.microsoft.com/office/powerpoint/2010/main" val="5976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Socialism</a:t>
            </a:r>
            <a:endParaRPr lang="en-GB" sz="7200" b="1" u="sng" dirty="0"/>
          </a:p>
        </p:txBody>
      </p:sp>
      <p:sp>
        <p:nvSpPr>
          <p:cNvPr id="3" name="Content Placeholder 2"/>
          <p:cNvSpPr>
            <a:spLocks noGrp="1"/>
          </p:cNvSpPr>
          <p:nvPr>
            <p:ph idx="1"/>
          </p:nvPr>
        </p:nvSpPr>
        <p:spPr/>
        <p:txBody>
          <a:bodyPr>
            <a:normAutofit fontScale="92500"/>
          </a:bodyPr>
          <a:lstStyle/>
          <a:p>
            <a:pPr algn="ctr"/>
            <a:r>
              <a:rPr lang="en-GB" sz="3200" dirty="0"/>
              <a:t>A class of </a:t>
            </a:r>
            <a:r>
              <a:rPr lang="en-GB" sz="3200" u="sng" dirty="0">
                <a:hlinkClick r:id="rId2"/>
              </a:rPr>
              <a:t>ideologies</a:t>
            </a:r>
            <a:r>
              <a:rPr lang="en-GB" sz="3200" dirty="0"/>
              <a:t> </a:t>
            </a:r>
            <a:r>
              <a:rPr lang="en-GB" sz="3200" dirty="0" err="1"/>
              <a:t>favoring</a:t>
            </a:r>
            <a:r>
              <a:rPr lang="en-GB" sz="3200" dirty="0"/>
              <a:t> an economic system in which </a:t>
            </a:r>
            <a:r>
              <a:rPr lang="en-GB" sz="3200" u="sng" dirty="0">
                <a:hlinkClick r:id="rId3" tooltip="See: Nationalization"/>
              </a:rPr>
              <a:t>all or most productive resources are the property of the government</a:t>
            </a:r>
            <a:r>
              <a:rPr lang="en-GB" sz="3200" dirty="0"/>
              <a:t>, in which the production and distribution of goods and services are administered primarily by the government rather than by </a:t>
            </a:r>
            <a:r>
              <a:rPr lang="en-GB" sz="3200" u="sng" dirty="0">
                <a:hlinkClick r:id="rId4" tooltip="See: Private enterprise"/>
              </a:rPr>
              <a:t>private enterprise</a:t>
            </a:r>
            <a:r>
              <a:rPr lang="en-GB" sz="3200" dirty="0"/>
              <a:t>, and in which any remaining </a:t>
            </a:r>
            <a:r>
              <a:rPr lang="en-GB" sz="3200" u="sng" dirty="0">
                <a:hlinkClick r:id="rId5" tooltip="See: Private sector"/>
              </a:rPr>
              <a:t>private production</a:t>
            </a:r>
            <a:r>
              <a:rPr lang="en-GB" sz="3200" dirty="0"/>
              <a:t> and distribution </a:t>
            </a:r>
            <a:r>
              <a:rPr lang="en-GB" sz="3200" dirty="0" smtClean="0"/>
              <a:t>is </a:t>
            </a:r>
            <a:r>
              <a:rPr lang="en-GB" sz="3200" dirty="0"/>
              <a:t>heavily regulated by the government rather than by </a:t>
            </a:r>
            <a:r>
              <a:rPr lang="en-GB" sz="3200" u="sng" dirty="0">
                <a:hlinkClick r:id="rId6"/>
              </a:rPr>
              <a:t>market processes</a:t>
            </a:r>
            <a:r>
              <a:rPr lang="en-GB" sz="3200" dirty="0"/>
              <a:t>. </a:t>
            </a:r>
          </a:p>
        </p:txBody>
      </p:sp>
    </p:spTree>
    <p:extLst>
      <p:ext uri="{BB962C8B-B14F-4D97-AF65-F5344CB8AC3E}">
        <p14:creationId xmlns:p14="http://schemas.microsoft.com/office/powerpoint/2010/main" val="388481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Stalinism</a:t>
            </a:r>
            <a:endParaRPr lang="en-GB" sz="7200" b="1" u="sng" dirty="0"/>
          </a:p>
        </p:txBody>
      </p:sp>
      <p:sp>
        <p:nvSpPr>
          <p:cNvPr id="3" name="Content Placeholder 2"/>
          <p:cNvSpPr>
            <a:spLocks noGrp="1"/>
          </p:cNvSpPr>
          <p:nvPr>
            <p:ph idx="1"/>
          </p:nvPr>
        </p:nvSpPr>
        <p:spPr/>
        <p:txBody>
          <a:bodyPr/>
          <a:lstStyle/>
          <a:p>
            <a:pPr algn="ctr"/>
            <a:r>
              <a:rPr lang="en-GB" dirty="0" smtClean="0"/>
              <a:t>The method of rule, or policies, of </a:t>
            </a:r>
            <a:r>
              <a:rPr lang="en-GB" u="sng" dirty="0" smtClean="0">
                <a:hlinkClick r:id="rId2"/>
              </a:rPr>
              <a:t>Joseph Stalin</a:t>
            </a:r>
            <a:r>
              <a:rPr lang="en-GB" dirty="0" smtClean="0"/>
              <a:t>, Soviet </a:t>
            </a:r>
            <a:r>
              <a:rPr lang="en-GB" u="sng" dirty="0" smtClean="0">
                <a:hlinkClick r:id="rId3"/>
              </a:rPr>
              <a:t>Communist Party</a:t>
            </a:r>
            <a:r>
              <a:rPr lang="en-GB" dirty="0" smtClean="0"/>
              <a:t> and state leader from 1929 until his death in 1953. Stalinism is associated with a regime of terror </a:t>
            </a:r>
            <a:r>
              <a:rPr lang="en-GB" dirty="0" err="1" smtClean="0"/>
              <a:t>aA</a:t>
            </a:r>
            <a:r>
              <a:rPr lang="en-GB" dirty="0" smtClean="0"/>
              <a:t> Marxist ideology based on the theory of permanent revolution first expounded by </a:t>
            </a:r>
            <a:r>
              <a:rPr lang="en-GB" u="sng" dirty="0" smtClean="0">
                <a:hlinkClick r:id="rId4"/>
              </a:rPr>
              <a:t>Leon Trotsky</a:t>
            </a:r>
            <a:r>
              <a:rPr lang="en-GB" dirty="0" smtClean="0"/>
              <a:t> (1879–1940), one of the leading theoreticians of the Russian </a:t>
            </a:r>
            <a:r>
              <a:rPr lang="en-GB" u="sng" dirty="0" smtClean="0">
                <a:hlinkClick r:id="rId5"/>
              </a:rPr>
              <a:t>Bolshevik</a:t>
            </a:r>
            <a:r>
              <a:rPr lang="en-GB" dirty="0" smtClean="0"/>
              <a:t> Party and a leader in the Russian </a:t>
            </a:r>
            <a:r>
              <a:rPr lang="en-GB" dirty="0" err="1" smtClean="0"/>
              <a:t>Revolution.nd</a:t>
            </a:r>
            <a:r>
              <a:rPr lang="en-GB" dirty="0" smtClean="0"/>
              <a:t> totalitarian rule. Based on Marxist-Leninist principles, it came to represent whatever ideology Stalin whished it to represent.</a:t>
            </a:r>
            <a:endParaRPr lang="en-GB" dirty="0"/>
          </a:p>
        </p:txBody>
      </p:sp>
    </p:spTree>
    <p:extLst>
      <p:ext uri="{BB962C8B-B14F-4D97-AF65-F5344CB8AC3E}">
        <p14:creationId xmlns:p14="http://schemas.microsoft.com/office/powerpoint/2010/main" val="256998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Totalitarianism</a:t>
            </a:r>
            <a:endParaRPr lang="en-GB" sz="7200" b="1" u="sng" dirty="0"/>
          </a:p>
        </p:txBody>
      </p:sp>
      <p:sp>
        <p:nvSpPr>
          <p:cNvPr id="3" name="Content Placeholder 2"/>
          <p:cNvSpPr>
            <a:spLocks noGrp="1"/>
          </p:cNvSpPr>
          <p:nvPr>
            <p:ph idx="1"/>
          </p:nvPr>
        </p:nvSpPr>
        <p:spPr/>
        <p:txBody>
          <a:bodyPr>
            <a:normAutofit/>
          </a:bodyPr>
          <a:lstStyle/>
          <a:p>
            <a:pPr algn="ctr"/>
            <a:r>
              <a:rPr lang="en-GB" dirty="0" smtClean="0"/>
              <a:t>A State dominated </a:t>
            </a:r>
            <a:r>
              <a:rPr lang="en-GB" dirty="0"/>
              <a:t>by a single, like-minded governing elite of all </a:t>
            </a:r>
            <a:r>
              <a:rPr lang="en-GB" dirty="0" smtClean="0"/>
              <a:t>organized </a:t>
            </a:r>
            <a:r>
              <a:rPr lang="en-GB" dirty="0"/>
              <a:t>political, economic, social and cultural activities in a country by means of a single-party monopoly of power, police repression not only of all forms of dissent and opposition but also of all forms of independent private organizations as such, rigorous censorship of the mass media, centralized state planning and administration of the economy, and pervasive propaganda to inculcate the principles of the obligatory official ideology. </a:t>
            </a:r>
          </a:p>
        </p:txBody>
      </p:sp>
    </p:spTree>
    <p:extLst>
      <p:ext uri="{BB962C8B-B14F-4D97-AF65-F5344CB8AC3E}">
        <p14:creationId xmlns:p14="http://schemas.microsoft.com/office/powerpoint/2010/main" val="408643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Marxist-Leninism</a:t>
            </a:r>
            <a:endParaRPr lang="en-GB" sz="7200" b="1" u="sng" dirty="0"/>
          </a:p>
        </p:txBody>
      </p:sp>
      <p:sp>
        <p:nvSpPr>
          <p:cNvPr id="3" name="Content Placeholder 2"/>
          <p:cNvSpPr>
            <a:spLocks noGrp="1"/>
          </p:cNvSpPr>
          <p:nvPr>
            <p:ph idx="1"/>
          </p:nvPr>
        </p:nvSpPr>
        <p:spPr/>
        <p:txBody>
          <a:bodyPr>
            <a:normAutofit/>
          </a:bodyPr>
          <a:lstStyle/>
          <a:p>
            <a:pPr algn="ctr"/>
            <a:r>
              <a:rPr lang="en-GB" dirty="0" smtClean="0"/>
              <a:t>A variant </a:t>
            </a:r>
            <a:r>
              <a:rPr lang="en-GB" dirty="0"/>
              <a:t>of socialism which emphasizes that a truly communist society can be achieved only through the violent overthrow of capitalism and the establishment of a "dictatorship of the proletariat" that is to prepare the way for the future idealized society of communism under the authoritarian guidance of a hierarchical and disciplined Communist Party.</a:t>
            </a:r>
          </a:p>
        </p:txBody>
      </p:sp>
    </p:spTree>
    <p:extLst>
      <p:ext uri="{BB962C8B-B14F-4D97-AF65-F5344CB8AC3E}">
        <p14:creationId xmlns:p14="http://schemas.microsoft.com/office/powerpoint/2010/main" val="292819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Maoism</a:t>
            </a:r>
            <a:endParaRPr lang="en-GB" sz="7200" b="1" u="sng" dirty="0"/>
          </a:p>
        </p:txBody>
      </p:sp>
      <p:sp>
        <p:nvSpPr>
          <p:cNvPr id="3" name="Content Placeholder 2"/>
          <p:cNvSpPr>
            <a:spLocks noGrp="1"/>
          </p:cNvSpPr>
          <p:nvPr>
            <p:ph idx="1"/>
          </p:nvPr>
        </p:nvSpPr>
        <p:spPr/>
        <p:txBody>
          <a:bodyPr>
            <a:normAutofit/>
          </a:bodyPr>
          <a:lstStyle/>
          <a:p>
            <a:pPr algn="ctr"/>
            <a:r>
              <a:rPr lang="en-GB" dirty="0" smtClean="0"/>
              <a:t>A doctrine </a:t>
            </a:r>
            <a:r>
              <a:rPr lang="en-GB" dirty="0"/>
              <a:t>composed of the ideology and methodology for revolution developed by </a:t>
            </a:r>
            <a:r>
              <a:rPr lang="en-GB" u="sng" dirty="0">
                <a:hlinkClick r:id="rId2"/>
              </a:rPr>
              <a:t>Mao Zedong</a:t>
            </a:r>
            <a:r>
              <a:rPr lang="en-GB" dirty="0"/>
              <a:t> and his associates in the </a:t>
            </a:r>
            <a:r>
              <a:rPr lang="en-GB" u="sng" dirty="0">
                <a:hlinkClick r:id="rId3"/>
              </a:rPr>
              <a:t>Chinese Communist Party</a:t>
            </a:r>
            <a:r>
              <a:rPr lang="en-GB" dirty="0"/>
              <a:t> from the 1920s until Mao’s death in 1976. </a:t>
            </a:r>
            <a:r>
              <a:rPr lang="en-GB" dirty="0" smtClean="0"/>
              <a:t>It </a:t>
            </a:r>
            <a:r>
              <a:rPr lang="en-GB" dirty="0"/>
              <a:t>has clearly represented a revolutionary method based on a distinct revolutionary outlook not necessarily dependent on a Chinese or Marxist-Leninist context</a:t>
            </a:r>
          </a:p>
        </p:txBody>
      </p:sp>
    </p:spTree>
    <p:extLst>
      <p:ext uri="{BB962C8B-B14F-4D97-AF65-F5344CB8AC3E}">
        <p14:creationId xmlns:p14="http://schemas.microsoft.com/office/powerpoint/2010/main" val="110477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527464"/>
          </a:xfrm>
        </p:spPr>
        <p:txBody>
          <a:bodyPr>
            <a:noAutofit/>
          </a:bodyPr>
          <a:lstStyle/>
          <a:p>
            <a:pPr algn="ctr"/>
            <a:r>
              <a:rPr lang="en-GB" sz="7200" b="1" u="sng" dirty="0" smtClean="0"/>
              <a:t>Leninism</a:t>
            </a:r>
            <a:endParaRPr lang="en-GB" sz="7200" b="1" u="sng" dirty="0"/>
          </a:p>
        </p:txBody>
      </p:sp>
      <p:sp>
        <p:nvSpPr>
          <p:cNvPr id="3" name="Content Placeholder 2"/>
          <p:cNvSpPr>
            <a:spLocks noGrp="1"/>
          </p:cNvSpPr>
          <p:nvPr>
            <p:ph idx="1"/>
          </p:nvPr>
        </p:nvSpPr>
        <p:spPr/>
        <p:txBody>
          <a:bodyPr>
            <a:normAutofit/>
          </a:bodyPr>
          <a:lstStyle/>
          <a:p>
            <a:pPr algn="ctr"/>
            <a:r>
              <a:rPr lang="en-GB" dirty="0"/>
              <a:t>A set of Marxist principles expounded by Vladimir I. Lenin, who was the preeminent figure in the </a:t>
            </a:r>
            <a:r>
              <a:rPr lang="en-GB" u="sng" dirty="0">
                <a:hlinkClick r:id="rId2"/>
              </a:rPr>
              <a:t>Russian Revolution of 1917</a:t>
            </a:r>
            <a:r>
              <a:rPr lang="en-GB" dirty="0"/>
              <a:t>. Whether </a:t>
            </a:r>
            <a:r>
              <a:rPr lang="en-GB" dirty="0" smtClean="0"/>
              <a:t>these </a:t>
            </a:r>
            <a:r>
              <a:rPr lang="en-GB" dirty="0"/>
              <a:t>concepts represented a contribution to or a corruption of Marxist thought has been debated, but their influence on the subsequent development of </a:t>
            </a:r>
            <a:r>
              <a:rPr lang="en-GB" u="sng" dirty="0">
                <a:hlinkClick r:id="rId3"/>
              </a:rPr>
              <a:t>communism</a:t>
            </a:r>
            <a:r>
              <a:rPr lang="en-GB" dirty="0"/>
              <a:t> in the </a:t>
            </a:r>
            <a:r>
              <a:rPr lang="en-GB" u="sng" dirty="0">
                <a:hlinkClick r:id="rId4"/>
              </a:rPr>
              <a:t>Soviet Union</a:t>
            </a:r>
            <a:r>
              <a:rPr lang="en-GB" dirty="0"/>
              <a:t> and elsewhere has been of fundamental importance.</a:t>
            </a:r>
          </a:p>
        </p:txBody>
      </p:sp>
    </p:spTree>
    <p:extLst>
      <p:ext uri="{BB962C8B-B14F-4D97-AF65-F5344CB8AC3E}">
        <p14:creationId xmlns:p14="http://schemas.microsoft.com/office/powerpoint/2010/main" val="272342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2464</TotalTime>
  <Words>1482</Words>
  <Application>Microsoft Office PowerPoint</Application>
  <PresentationFormat>On-screen Show (4:3)</PresentationFormat>
  <Paragraphs>78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What is Communism?</vt:lpstr>
      <vt:lpstr>Fascism</vt:lpstr>
      <vt:lpstr>Nationalism</vt:lpstr>
      <vt:lpstr>Socialism</vt:lpstr>
      <vt:lpstr>Stalinism</vt:lpstr>
      <vt:lpstr>Totalitarianism</vt:lpstr>
      <vt:lpstr>Marxist-Leninism</vt:lpstr>
      <vt:lpstr>Maoism</vt:lpstr>
      <vt:lpstr>Leninism</vt:lpstr>
      <vt:lpstr>Capitalism</vt:lpstr>
      <vt:lpstr>Imperialism</vt:lpstr>
      <vt:lpstr>Communism</vt:lpstr>
      <vt:lpstr>Trotskyism</vt:lpstr>
      <vt:lpstr>Dictatorship</vt:lpstr>
      <vt:lpstr>Authoritarianism</vt:lpstr>
      <vt:lpstr>What is Communism?</vt:lpstr>
      <vt:lpstr>What is Communism?</vt:lpstr>
      <vt:lpstr>1. Marxist theory of stages</vt:lpstr>
      <vt:lpstr>2. Materialist Conception of History</vt:lpstr>
      <vt:lpstr>3. Dialectical Materialism</vt:lpstr>
      <vt:lpstr>PowerPoint Presentation</vt:lpstr>
      <vt:lpstr>Plenary</vt:lpstr>
      <vt:lpstr>‘Marxism for Dummies’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Communism?</dc:title>
  <dc:creator>Stephen Budd</dc:creator>
  <cp:lastModifiedBy>Stephen Budd</cp:lastModifiedBy>
  <cp:revision>33</cp:revision>
  <dcterms:created xsi:type="dcterms:W3CDTF">2013-09-09T00:16:04Z</dcterms:created>
  <dcterms:modified xsi:type="dcterms:W3CDTF">2015-08-27T14:30:44Z</dcterms:modified>
</cp:coreProperties>
</file>