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19" autoAdjust="0"/>
    <p:restoredTop sz="94660"/>
  </p:normalViewPr>
  <p:slideViewPr>
    <p:cSldViewPr snapToGrid="0">
      <p:cViewPr varScale="1">
        <p:scale>
          <a:sx n="92" d="100"/>
          <a:sy n="92" d="100"/>
        </p:scale>
        <p:origin x="4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352560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361873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32510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37170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928EC-B17B-4FD1-8FD5-D9ED90C90FD1}" type="datetimeFigureOut">
              <a:rPr lang="en-GB" smtClean="0"/>
              <a:t>27/02/2013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10329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3928EC-B17B-4FD1-8FD5-D9ED90C90FD1}" type="datetimeFigureOut">
              <a:rPr lang="en-GB" smtClean="0"/>
              <a:t>27/02/2013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54281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3928EC-B17B-4FD1-8FD5-D9ED90C90FD1}" type="datetimeFigureOut">
              <a:rPr lang="en-GB" smtClean="0"/>
              <a:t>27/02/2013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48889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3928EC-B17B-4FD1-8FD5-D9ED90C90FD1}" type="datetimeFigureOut">
              <a:rPr lang="en-GB" smtClean="0"/>
              <a:t>27/02/2013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210338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928EC-B17B-4FD1-8FD5-D9ED90C90FD1}" type="datetimeFigureOut">
              <a:rPr lang="en-GB" smtClean="0"/>
              <a:t>27/02/2013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393754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28EC-B17B-4FD1-8FD5-D9ED90C90FD1}" type="datetimeFigureOut">
              <a:rPr lang="en-GB" smtClean="0"/>
              <a:t>27/02/2013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351850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28EC-B17B-4FD1-8FD5-D9ED90C90FD1}" type="datetimeFigureOut">
              <a:rPr lang="en-GB" smtClean="0"/>
              <a:t>27/02/2013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BAC3D1-FB13-43CE-BDE6-EEB54E21C7CA}" type="slidenum">
              <a:rPr lang="en-GB" smtClean="0"/>
              <a:t>‹#›</a:t>
            </a:fld>
            <a:endParaRPr lang="en-GB"/>
          </a:p>
        </p:txBody>
      </p:sp>
    </p:spTree>
    <p:extLst>
      <p:ext uri="{BB962C8B-B14F-4D97-AF65-F5344CB8AC3E}">
        <p14:creationId xmlns:p14="http://schemas.microsoft.com/office/powerpoint/2010/main" val="247311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928EC-B17B-4FD1-8FD5-D9ED90C90FD1}" type="datetimeFigureOut">
              <a:rPr lang="en-GB" smtClean="0"/>
              <a:t>27/02/2013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AC3D1-FB13-43CE-BDE6-EEB54E21C7CA}" type="slidenum">
              <a:rPr lang="en-GB" smtClean="0"/>
              <a:t>‹#›</a:t>
            </a:fld>
            <a:endParaRPr lang="en-GB"/>
          </a:p>
        </p:txBody>
      </p:sp>
    </p:spTree>
    <p:extLst>
      <p:ext uri="{BB962C8B-B14F-4D97-AF65-F5344CB8AC3E}">
        <p14:creationId xmlns:p14="http://schemas.microsoft.com/office/powerpoint/2010/main" val="4234524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003" y="0"/>
            <a:ext cx="12287003" cy="1818409"/>
          </a:xfrm>
        </p:spPr>
        <p:txBody>
          <a:bodyPr/>
          <a:lstStyle/>
          <a:p>
            <a:r>
              <a:rPr lang="en-GB" b="1" u="sng" dirty="0" smtClean="0">
                <a:solidFill>
                  <a:schemeClr val="bg1"/>
                </a:solidFill>
              </a:rPr>
              <a:t>How did Mao establish a one-party state in China?</a:t>
            </a:r>
            <a:endParaRPr lang="en-GB" b="1" u="sng" dirty="0">
              <a:solidFill>
                <a:schemeClr val="bg1"/>
              </a:solidFill>
            </a:endParaRPr>
          </a:p>
        </p:txBody>
      </p:sp>
      <p:sp>
        <p:nvSpPr>
          <p:cNvPr id="3" name="Subtitle 2"/>
          <p:cNvSpPr>
            <a:spLocks noGrp="1"/>
          </p:cNvSpPr>
          <p:nvPr>
            <p:ph type="subTitle" idx="1"/>
          </p:nvPr>
        </p:nvSpPr>
        <p:spPr>
          <a:xfrm>
            <a:off x="0" y="1818409"/>
            <a:ext cx="12192000" cy="781916"/>
          </a:xfrm>
        </p:spPr>
        <p:txBody>
          <a:bodyPr>
            <a:noAutofit/>
          </a:bodyPr>
          <a:lstStyle/>
          <a:p>
            <a:r>
              <a:rPr lang="en-GB" sz="3200" b="1" i="1" dirty="0" smtClean="0">
                <a:solidFill>
                  <a:srgbClr val="FF0000"/>
                </a:solidFill>
              </a:rPr>
              <a:t>L/O – To identify and explain the political changes made by Mao in the years 1949-1957</a:t>
            </a:r>
            <a:endParaRPr lang="en-GB" sz="3200" b="1" i="1"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50" y="2909453"/>
            <a:ext cx="5392637" cy="3785631"/>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8054" y="3328307"/>
            <a:ext cx="7366000" cy="2552700"/>
          </a:xfrm>
          <a:prstGeom prst="rect">
            <a:avLst/>
          </a:prstGeom>
          <a:ln>
            <a:noFill/>
          </a:ln>
          <a:effectLst>
            <a:softEdge rad="112500"/>
          </a:effectLst>
        </p:spPr>
      </p:pic>
    </p:spTree>
    <p:extLst>
      <p:ext uri="{BB962C8B-B14F-4D97-AF65-F5344CB8AC3E}">
        <p14:creationId xmlns:p14="http://schemas.microsoft.com/office/powerpoint/2010/main" val="124548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GB" b="1" u="sng" dirty="0" smtClean="0">
                <a:solidFill>
                  <a:schemeClr val="bg1"/>
                </a:solidFill>
              </a:rPr>
              <a:t>Homework</a:t>
            </a:r>
            <a:endParaRPr lang="en-GB" b="1" u="sng" dirty="0">
              <a:solidFill>
                <a:schemeClr val="bg1"/>
              </a:solidFill>
            </a:endParaRPr>
          </a:p>
        </p:txBody>
      </p:sp>
      <p:sp>
        <p:nvSpPr>
          <p:cNvPr id="3" name="Content Placeholder 2"/>
          <p:cNvSpPr>
            <a:spLocks noGrp="1"/>
          </p:cNvSpPr>
          <p:nvPr>
            <p:ph idx="1"/>
          </p:nvPr>
        </p:nvSpPr>
        <p:spPr>
          <a:xfrm>
            <a:off x="0" y="1159308"/>
            <a:ext cx="12192000" cy="5698692"/>
          </a:xfrm>
        </p:spPr>
        <p:txBody>
          <a:bodyPr>
            <a:normAutofit fontScale="92500"/>
          </a:bodyPr>
          <a:lstStyle/>
          <a:p>
            <a:pPr marL="514350" indent="-514350" algn="ctr">
              <a:buFont typeface="+mj-lt"/>
              <a:buAutoNum type="arabicPeriod"/>
            </a:pPr>
            <a:endParaRPr lang="en-GB" sz="5400" dirty="0" smtClean="0">
              <a:solidFill>
                <a:schemeClr val="bg1"/>
              </a:solidFill>
            </a:endParaRPr>
          </a:p>
          <a:p>
            <a:pPr marL="514350" indent="-514350" algn="ctr">
              <a:buFont typeface="+mj-lt"/>
              <a:buAutoNum type="arabicPeriod"/>
            </a:pPr>
            <a:r>
              <a:rPr lang="en-GB" sz="5400" dirty="0" smtClean="0">
                <a:solidFill>
                  <a:schemeClr val="bg1"/>
                </a:solidFill>
              </a:rPr>
              <a:t>Finish the hand-out questions.</a:t>
            </a:r>
          </a:p>
          <a:p>
            <a:pPr marL="514350" indent="-514350" algn="ctr">
              <a:buFont typeface="+mj-lt"/>
              <a:buAutoNum type="arabicPeriod"/>
            </a:pPr>
            <a:endParaRPr lang="en-GB" sz="5400" dirty="0" smtClean="0">
              <a:solidFill>
                <a:schemeClr val="bg1"/>
              </a:solidFill>
            </a:endParaRPr>
          </a:p>
          <a:p>
            <a:pPr marL="514350" indent="-514350" algn="ctr">
              <a:buFont typeface="+mj-lt"/>
              <a:buAutoNum type="arabicPeriod"/>
            </a:pPr>
            <a:r>
              <a:rPr lang="en-GB" sz="5400" dirty="0" smtClean="0">
                <a:solidFill>
                  <a:schemeClr val="bg1"/>
                </a:solidFill>
              </a:rPr>
              <a:t>Read pages 67-73 on ‘</a:t>
            </a:r>
            <a:r>
              <a:rPr lang="en-GB" sz="5400" i="1" dirty="0" smtClean="0">
                <a:solidFill>
                  <a:schemeClr val="bg1"/>
                </a:solidFill>
              </a:rPr>
              <a:t>The Hundred Flowers Campaign</a:t>
            </a:r>
            <a:r>
              <a:rPr lang="en-GB" sz="5400" dirty="0" smtClean="0">
                <a:solidFill>
                  <a:schemeClr val="bg1"/>
                </a:solidFill>
              </a:rPr>
              <a:t>’ from the A-level textbook.</a:t>
            </a:r>
          </a:p>
          <a:p>
            <a:pPr marL="514350" indent="-514350" algn="ctr">
              <a:buFont typeface="+mj-lt"/>
              <a:buAutoNum type="arabicPeriod"/>
            </a:pPr>
            <a:endParaRPr lang="en-GB" sz="5400" dirty="0" smtClean="0">
              <a:solidFill>
                <a:schemeClr val="bg1"/>
              </a:solidFill>
            </a:endParaRPr>
          </a:p>
          <a:p>
            <a:pPr marL="514350" indent="-514350" algn="ctr">
              <a:buFont typeface="+mj-lt"/>
              <a:buAutoNum type="arabicPeriod"/>
            </a:pPr>
            <a:r>
              <a:rPr lang="en-GB" sz="5400" dirty="0" smtClean="0">
                <a:solidFill>
                  <a:schemeClr val="bg1"/>
                </a:solidFill>
              </a:rPr>
              <a:t>Answer questions 1-4 on page 73.</a:t>
            </a:r>
            <a:endParaRPr lang="en-GB" sz="5400" dirty="0">
              <a:solidFill>
                <a:schemeClr val="bg1"/>
              </a:solidFill>
            </a:endParaRPr>
          </a:p>
        </p:txBody>
      </p:sp>
    </p:spTree>
    <p:extLst>
      <p:ext uri="{BB962C8B-B14F-4D97-AF65-F5344CB8AC3E}">
        <p14:creationId xmlns:p14="http://schemas.microsoft.com/office/powerpoint/2010/main" val="236872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The ‘One-Party State’</a:t>
            </a:r>
            <a:endParaRPr lang="en-GB" b="1" u="sng" dirty="0">
              <a:solidFill>
                <a:schemeClr val="bg1"/>
              </a:solidFill>
            </a:endParaRPr>
          </a:p>
        </p:txBody>
      </p:sp>
      <p:sp>
        <p:nvSpPr>
          <p:cNvPr id="3" name="Content Placeholder 2"/>
          <p:cNvSpPr>
            <a:spLocks noGrp="1"/>
          </p:cNvSpPr>
          <p:nvPr>
            <p:ph idx="1"/>
          </p:nvPr>
        </p:nvSpPr>
        <p:spPr>
          <a:xfrm>
            <a:off x="0" y="1196232"/>
            <a:ext cx="6020789" cy="5661768"/>
          </a:xfrm>
        </p:spPr>
        <p:txBody>
          <a:bodyPr/>
          <a:lstStyle/>
          <a:p>
            <a:r>
              <a:rPr lang="en-GB" dirty="0" smtClean="0">
                <a:solidFill>
                  <a:schemeClr val="bg1"/>
                </a:solidFill>
              </a:rPr>
              <a:t>From 1949 China became a </a:t>
            </a:r>
            <a:r>
              <a:rPr lang="en-GB" b="1" dirty="0" smtClean="0">
                <a:solidFill>
                  <a:srgbClr val="FF0000"/>
                </a:solidFill>
              </a:rPr>
              <a:t>one party state</a:t>
            </a:r>
            <a:r>
              <a:rPr lang="en-GB" dirty="0" smtClean="0">
                <a:solidFill>
                  <a:schemeClr val="bg1"/>
                </a:solidFill>
              </a:rPr>
              <a:t>. All other parties were suppressed in a series of </a:t>
            </a:r>
            <a:r>
              <a:rPr lang="en-GB" dirty="0" smtClean="0">
                <a:solidFill>
                  <a:srgbClr val="FF0000"/>
                </a:solidFill>
              </a:rPr>
              <a:t>purges</a:t>
            </a:r>
            <a:r>
              <a:rPr lang="en-GB" dirty="0" smtClean="0">
                <a:solidFill>
                  <a:schemeClr val="bg1"/>
                </a:solidFill>
              </a:rPr>
              <a:t> from 1950-1952.</a:t>
            </a:r>
          </a:p>
          <a:p>
            <a:endParaRPr lang="en-GB" dirty="0">
              <a:solidFill>
                <a:schemeClr val="bg1"/>
              </a:solidFill>
            </a:endParaRPr>
          </a:p>
          <a:p>
            <a:r>
              <a:rPr lang="en-GB" dirty="0" smtClean="0">
                <a:solidFill>
                  <a:schemeClr val="bg1"/>
                </a:solidFill>
              </a:rPr>
              <a:t>Anyone who showed any opposition to communism was labelled a ‘</a:t>
            </a:r>
            <a:r>
              <a:rPr lang="en-GB" dirty="0" smtClean="0">
                <a:solidFill>
                  <a:srgbClr val="FF0000"/>
                </a:solidFill>
              </a:rPr>
              <a:t>counter-revolutionary</a:t>
            </a:r>
            <a:r>
              <a:rPr lang="en-GB" dirty="0" smtClean="0">
                <a:solidFill>
                  <a:schemeClr val="bg1"/>
                </a:solidFill>
              </a:rPr>
              <a:t>’ or an ‘</a:t>
            </a:r>
            <a:r>
              <a:rPr lang="en-GB" dirty="0" smtClean="0">
                <a:solidFill>
                  <a:srgbClr val="FF0000"/>
                </a:solidFill>
              </a:rPr>
              <a:t>imperialist</a:t>
            </a:r>
            <a:r>
              <a:rPr lang="en-GB" dirty="0" smtClean="0">
                <a:solidFill>
                  <a:schemeClr val="bg1"/>
                </a:solidFill>
              </a:rPr>
              <a:t>’. </a:t>
            </a:r>
          </a:p>
          <a:p>
            <a:endParaRPr lang="en-GB" dirty="0">
              <a:solidFill>
                <a:schemeClr val="bg1"/>
              </a:solidFill>
            </a:endParaRPr>
          </a:p>
          <a:p>
            <a:r>
              <a:rPr lang="en-GB" dirty="0" smtClean="0">
                <a:solidFill>
                  <a:schemeClr val="bg1"/>
                </a:solidFill>
              </a:rPr>
              <a:t>To avoid accusations, Chinese increasingly tried to prove their loyalty by </a:t>
            </a:r>
            <a:r>
              <a:rPr lang="en-GB" dirty="0" smtClean="0">
                <a:solidFill>
                  <a:srgbClr val="FF0000"/>
                </a:solidFill>
              </a:rPr>
              <a:t>accusing others</a:t>
            </a:r>
            <a:r>
              <a:rPr lang="en-GB" dirty="0" smtClean="0">
                <a:solidFill>
                  <a:schemeClr val="bg1"/>
                </a:solidFill>
              </a:rPr>
              <a:t>. </a:t>
            </a:r>
            <a:endParaRPr lang="en-GB"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8371" y="0"/>
            <a:ext cx="5083629" cy="3840964"/>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1418" y="3051957"/>
            <a:ext cx="4955971" cy="3716978"/>
          </a:xfrm>
          <a:prstGeom prst="rect">
            <a:avLst/>
          </a:prstGeom>
          <a:ln>
            <a:noFill/>
          </a:ln>
          <a:effectLst>
            <a:softEdge rad="112500"/>
          </a:effectLst>
        </p:spPr>
      </p:pic>
    </p:spTree>
    <p:extLst>
      <p:ext uri="{BB962C8B-B14F-4D97-AF65-F5344CB8AC3E}">
        <p14:creationId xmlns:p14="http://schemas.microsoft.com/office/powerpoint/2010/main" val="339271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‘Thought Reform’ or ‘Thought Control’?</a:t>
            </a:r>
            <a:endParaRPr lang="en-GB" b="1" u="sng" dirty="0">
              <a:solidFill>
                <a:schemeClr val="bg1"/>
              </a:solidFill>
            </a:endParaRPr>
          </a:p>
        </p:txBody>
      </p:sp>
      <p:sp>
        <p:nvSpPr>
          <p:cNvPr id="3" name="Content Placeholder 2"/>
          <p:cNvSpPr>
            <a:spLocks noGrp="1"/>
          </p:cNvSpPr>
          <p:nvPr>
            <p:ph idx="1"/>
          </p:nvPr>
        </p:nvSpPr>
        <p:spPr>
          <a:xfrm>
            <a:off x="1" y="1325563"/>
            <a:ext cx="6745184" cy="5532437"/>
          </a:xfrm>
        </p:spPr>
        <p:txBody>
          <a:bodyPr>
            <a:normAutofit lnSpcReduction="10000"/>
          </a:bodyPr>
          <a:lstStyle/>
          <a:p>
            <a:r>
              <a:rPr lang="en-GB" dirty="0" smtClean="0">
                <a:solidFill>
                  <a:schemeClr val="bg1"/>
                </a:solidFill>
              </a:rPr>
              <a:t>In 1951, the Party began a movement for ‘</a:t>
            </a:r>
            <a:r>
              <a:rPr lang="en-GB" dirty="0" smtClean="0">
                <a:solidFill>
                  <a:srgbClr val="FF0000"/>
                </a:solidFill>
              </a:rPr>
              <a:t>thought reform</a:t>
            </a:r>
            <a:r>
              <a:rPr lang="en-GB" dirty="0" smtClean="0">
                <a:solidFill>
                  <a:schemeClr val="bg1"/>
                </a:solidFill>
              </a:rPr>
              <a:t>’. It was called the </a:t>
            </a:r>
            <a:r>
              <a:rPr lang="en-GB" dirty="0" smtClean="0">
                <a:solidFill>
                  <a:srgbClr val="FF0000"/>
                </a:solidFill>
              </a:rPr>
              <a:t>Movement for the Study of Mao Zedong’s Thought</a:t>
            </a:r>
            <a:r>
              <a:rPr lang="en-GB" dirty="0" smtClean="0">
                <a:solidFill>
                  <a:schemeClr val="bg1"/>
                </a:solidFill>
              </a:rPr>
              <a:t>. </a:t>
            </a:r>
          </a:p>
          <a:p>
            <a:endParaRPr lang="en-GB" dirty="0">
              <a:solidFill>
                <a:schemeClr val="bg1"/>
              </a:solidFill>
            </a:endParaRPr>
          </a:p>
          <a:p>
            <a:r>
              <a:rPr lang="en-GB" dirty="0" smtClean="0">
                <a:solidFill>
                  <a:schemeClr val="bg1"/>
                </a:solidFill>
              </a:rPr>
              <a:t>This involved close study of his writings, combined with public </a:t>
            </a:r>
            <a:r>
              <a:rPr lang="en-GB" dirty="0" smtClean="0">
                <a:solidFill>
                  <a:srgbClr val="FF0000"/>
                </a:solidFill>
              </a:rPr>
              <a:t>self-criticism </a:t>
            </a:r>
            <a:r>
              <a:rPr lang="en-GB" dirty="0" smtClean="0">
                <a:solidFill>
                  <a:schemeClr val="bg1"/>
                </a:solidFill>
              </a:rPr>
              <a:t>at Party meetings.</a:t>
            </a:r>
          </a:p>
          <a:p>
            <a:endParaRPr lang="en-GB" dirty="0">
              <a:solidFill>
                <a:schemeClr val="bg1"/>
              </a:solidFill>
            </a:endParaRPr>
          </a:p>
          <a:p>
            <a:r>
              <a:rPr lang="en-GB" dirty="0" smtClean="0">
                <a:solidFill>
                  <a:schemeClr val="bg1"/>
                </a:solidFill>
              </a:rPr>
              <a:t>By dominating the </a:t>
            </a:r>
            <a:r>
              <a:rPr lang="en-GB" dirty="0" smtClean="0">
                <a:solidFill>
                  <a:srgbClr val="FF0000"/>
                </a:solidFill>
              </a:rPr>
              <a:t>ideological debate </a:t>
            </a:r>
            <a:r>
              <a:rPr lang="en-GB" dirty="0" smtClean="0">
                <a:solidFill>
                  <a:schemeClr val="bg1"/>
                </a:solidFill>
              </a:rPr>
              <a:t>and </a:t>
            </a:r>
            <a:r>
              <a:rPr lang="en-GB" dirty="0" smtClean="0">
                <a:solidFill>
                  <a:srgbClr val="FF0000"/>
                </a:solidFill>
              </a:rPr>
              <a:t>purging </a:t>
            </a:r>
            <a:r>
              <a:rPr lang="en-GB" dirty="0" smtClean="0">
                <a:solidFill>
                  <a:schemeClr val="bg1"/>
                </a:solidFill>
              </a:rPr>
              <a:t>those people who were seen to be deviating from the correct path, Mao sought to </a:t>
            </a:r>
            <a:r>
              <a:rPr lang="en-GB" dirty="0" smtClean="0">
                <a:solidFill>
                  <a:srgbClr val="FF0000"/>
                </a:solidFill>
              </a:rPr>
              <a:t>control</a:t>
            </a:r>
            <a:r>
              <a:rPr lang="en-GB" dirty="0" smtClean="0">
                <a:solidFill>
                  <a:schemeClr val="bg1"/>
                </a:solidFill>
              </a:rPr>
              <a:t> the Party and government.</a:t>
            </a:r>
          </a:p>
          <a:p>
            <a:pPr marL="0" indent="0">
              <a:buNone/>
            </a:pPr>
            <a:endParaRPr lang="en-GB"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005" y="2842152"/>
            <a:ext cx="2715491" cy="387711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0817" y="1147433"/>
            <a:ext cx="2731324" cy="4195072"/>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7773" y="815656"/>
            <a:ext cx="2060879" cy="1393154"/>
          </a:xfrm>
          <a:prstGeom prst="rect">
            <a:avLst/>
          </a:prstGeom>
          <a:ln>
            <a:noFill/>
          </a:ln>
          <a:effectLst>
            <a:softEdge rad="112500"/>
          </a:effectLst>
        </p:spPr>
      </p:pic>
    </p:spTree>
    <p:extLst>
      <p:ext uri="{BB962C8B-B14F-4D97-AF65-F5344CB8AC3E}">
        <p14:creationId xmlns:p14="http://schemas.microsoft.com/office/powerpoint/2010/main" val="319287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Mao Zedong Thought</a:t>
            </a:r>
            <a:endParaRPr lang="en-GB" b="1" u="sng" dirty="0">
              <a:solidFill>
                <a:schemeClr val="bg1"/>
              </a:solidFill>
            </a:endParaRPr>
          </a:p>
        </p:txBody>
      </p:sp>
      <p:sp>
        <p:nvSpPr>
          <p:cNvPr id="3" name="Content Placeholder 2"/>
          <p:cNvSpPr>
            <a:spLocks noGrp="1"/>
          </p:cNvSpPr>
          <p:nvPr>
            <p:ph idx="1"/>
          </p:nvPr>
        </p:nvSpPr>
        <p:spPr>
          <a:xfrm>
            <a:off x="0" y="1325562"/>
            <a:ext cx="7113319" cy="5532437"/>
          </a:xfrm>
        </p:spPr>
        <p:txBody>
          <a:bodyPr>
            <a:normAutofit/>
          </a:bodyPr>
          <a:lstStyle/>
          <a:p>
            <a:r>
              <a:rPr lang="en-GB" dirty="0" smtClean="0">
                <a:solidFill>
                  <a:schemeClr val="bg1"/>
                </a:solidFill>
              </a:rPr>
              <a:t>Mao Zedong Thought was the </a:t>
            </a:r>
            <a:r>
              <a:rPr lang="en-GB" u="sng" dirty="0" smtClean="0">
                <a:solidFill>
                  <a:srgbClr val="FF0000"/>
                </a:solidFill>
              </a:rPr>
              <a:t>official doctrine </a:t>
            </a:r>
            <a:r>
              <a:rPr lang="en-GB" dirty="0" smtClean="0">
                <a:solidFill>
                  <a:schemeClr val="bg1"/>
                </a:solidFill>
              </a:rPr>
              <a:t>of the Communist Party, due to Mao’s influence as leading </a:t>
            </a:r>
            <a:r>
              <a:rPr lang="en-GB" dirty="0" smtClean="0">
                <a:solidFill>
                  <a:srgbClr val="FF0000"/>
                </a:solidFill>
              </a:rPr>
              <a:t>theorist</a:t>
            </a:r>
            <a:r>
              <a:rPr lang="en-GB" dirty="0" smtClean="0">
                <a:solidFill>
                  <a:schemeClr val="bg1"/>
                </a:solidFill>
              </a:rPr>
              <a:t>. </a:t>
            </a:r>
          </a:p>
          <a:p>
            <a:endParaRPr lang="en-GB" dirty="0">
              <a:solidFill>
                <a:schemeClr val="bg1"/>
              </a:solidFill>
            </a:endParaRPr>
          </a:p>
          <a:p>
            <a:r>
              <a:rPr lang="en-GB" dirty="0" smtClean="0">
                <a:solidFill>
                  <a:schemeClr val="bg1"/>
                </a:solidFill>
              </a:rPr>
              <a:t>It was a set of ideas that changed and adapted over time. Much of his ideology was based on </a:t>
            </a:r>
            <a:r>
              <a:rPr lang="en-GB" dirty="0" smtClean="0">
                <a:solidFill>
                  <a:srgbClr val="FF0000"/>
                </a:solidFill>
              </a:rPr>
              <a:t>Marxism</a:t>
            </a:r>
            <a:r>
              <a:rPr lang="en-GB" dirty="0" smtClean="0">
                <a:solidFill>
                  <a:schemeClr val="bg1"/>
                </a:solidFill>
              </a:rPr>
              <a:t> but he adapted Marxism to </a:t>
            </a:r>
            <a:r>
              <a:rPr lang="en-GB" dirty="0" smtClean="0">
                <a:solidFill>
                  <a:srgbClr val="FF0000"/>
                </a:solidFill>
              </a:rPr>
              <a:t>Chinese conditions</a:t>
            </a:r>
            <a:r>
              <a:rPr lang="en-GB" dirty="0" smtClean="0">
                <a:solidFill>
                  <a:schemeClr val="bg1"/>
                </a:solidFill>
              </a:rPr>
              <a:t>.</a:t>
            </a:r>
          </a:p>
          <a:p>
            <a:endParaRPr lang="en-GB" dirty="0">
              <a:solidFill>
                <a:schemeClr val="bg1"/>
              </a:solidFill>
            </a:endParaRPr>
          </a:p>
          <a:p>
            <a:r>
              <a:rPr lang="en-GB" dirty="0" smtClean="0">
                <a:solidFill>
                  <a:schemeClr val="bg1"/>
                </a:solidFill>
              </a:rPr>
              <a:t>The most important ideas were </a:t>
            </a:r>
            <a:r>
              <a:rPr lang="en-GB" dirty="0" smtClean="0">
                <a:solidFill>
                  <a:srgbClr val="FF0000"/>
                </a:solidFill>
              </a:rPr>
              <a:t>self-reliance</a:t>
            </a:r>
            <a:r>
              <a:rPr lang="en-GB" dirty="0" smtClean="0">
                <a:solidFill>
                  <a:schemeClr val="bg1"/>
                </a:solidFill>
              </a:rPr>
              <a:t>, </a:t>
            </a:r>
            <a:r>
              <a:rPr lang="en-GB" dirty="0" smtClean="0">
                <a:solidFill>
                  <a:srgbClr val="FF0000"/>
                </a:solidFill>
              </a:rPr>
              <a:t>continuing revolution</a:t>
            </a:r>
            <a:r>
              <a:rPr lang="en-GB" dirty="0" smtClean="0">
                <a:solidFill>
                  <a:schemeClr val="bg1"/>
                </a:solidFill>
              </a:rPr>
              <a:t>, </a:t>
            </a:r>
            <a:r>
              <a:rPr lang="en-GB" dirty="0" smtClean="0">
                <a:solidFill>
                  <a:srgbClr val="FF0000"/>
                </a:solidFill>
              </a:rPr>
              <a:t>class struggle</a:t>
            </a:r>
            <a:r>
              <a:rPr lang="en-GB" dirty="0" smtClean="0">
                <a:solidFill>
                  <a:schemeClr val="bg1"/>
                </a:solidFill>
              </a:rPr>
              <a:t>, </a:t>
            </a:r>
            <a:r>
              <a:rPr lang="en-GB" dirty="0" smtClean="0">
                <a:solidFill>
                  <a:srgbClr val="FF0000"/>
                </a:solidFill>
              </a:rPr>
              <a:t>learning from the people</a:t>
            </a:r>
            <a:r>
              <a:rPr lang="en-GB" dirty="0" smtClean="0">
                <a:solidFill>
                  <a:schemeClr val="bg1"/>
                </a:solidFill>
              </a:rPr>
              <a:t> and </a:t>
            </a:r>
            <a:r>
              <a:rPr lang="en-GB" dirty="0" smtClean="0">
                <a:solidFill>
                  <a:srgbClr val="FF0000"/>
                </a:solidFill>
              </a:rPr>
              <a:t>mass mobilisation</a:t>
            </a:r>
            <a:r>
              <a:rPr lang="en-GB" dirty="0" smtClean="0">
                <a:solidFill>
                  <a:schemeClr val="bg1"/>
                </a:solidFill>
              </a:rPr>
              <a:t>.</a:t>
            </a:r>
          </a:p>
          <a:p>
            <a:endParaRPr lang="en-GB" dirty="0">
              <a:solidFill>
                <a:schemeClr val="bg1"/>
              </a:solidFill>
            </a:endParaRPr>
          </a:p>
          <a:p>
            <a:endParaRPr lang="en-GB"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7429" y="144360"/>
            <a:ext cx="4789574" cy="3299484"/>
          </a:xfrm>
          <a:prstGeom prst="rect">
            <a:avLst/>
          </a:prstGeom>
          <a:ln>
            <a:noFill/>
          </a:ln>
          <a:effectLst>
            <a:softEdge rad="11250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7429" y="3588204"/>
            <a:ext cx="4789573" cy="3104222"/>
          </a:xfrm>
          <a:prstGeom prst="rect">
            <a:avLst/>
          </a:prstGeom>
          <a:ln>
            <a:noFill/>
          </a:ln>
          <a:effectLst>
            <a:softEdge rad="112500"/>
          </a:effectLst>
        </p:spPr>
      </p:pic>
    </p:spTree>
    <p:extLst>
      <p:ext uri="{BB962C8B-B14F-4D97-AF65-F5344CB8AC3E}">
        <p14:creationId xmlns:p14="http://schemas.microsoft.com/office/powerpoint/2010/main" val="345275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0" y="-1"/>
            <a:ext cx="5795158" cy="21850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b="1" u="sng" dirty="0" smtClean="0"/>
              <a:t>1.) Self-Reliance</a:t>
            </a:r>
          </a:p>
          <a:p>
            <a:pPr algn="ctr"/>
            <a:endParaRPr lang="en-GB" sz="1050" b="1" dirty="0" smtClean="0"/>
          </a:p>
          <a:p>
            <a:pPr algn="ctr"/>
            <a:r>
              <a:rPr lang="en-GB" sz="2400" b="1" dirty="0" smtClean="0"/>
              <a:t>Mao was determined that China should not be reliant on foreign powers. Even the USSR was not trusted. China should be restored as a powerful independent nation.</a:t>
            </a:r>
            <a:endParaRPr lang="en-GB" sz="2400" b="1" dirty="0"/>
          </a:p>
        </p:txBody>
      </p:sp>
      <p:sp>
        <p:nvSpPr>
          <p:cNvPr id="5" name="Rectangle 4"/>
          <p:cNvSpPr/>
          <p:nvPr/>
        </p:nvSpPr>
        <p:spPr>
          <a:xfrm>
            <a:off x="0" y="2185060"/>
            <a:ext cx="5795158" cy="22741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2400" b="1" u="sng" dirty="0" smtClean="0"/>
              <a:t>2.) Continuing Revolution</a:t>
            </a:r>
          </a:p>
          <a:p>
            <a:pPr algn="ctr"/>
            <a:endParaRPr lang="en-GB" sz="1100" b="1" u="sng" dirty="0"/>
          </a:p>
          <a:p>
            <a:pPr algn="ctr"/>
            <a:r>
              <a:rPr lang="en-GB" sz="2400" b="1" dirty="0" smtClean="0"/>
              <a:t>Mao believed that each new generation should be involved in revolutionary struggle to prevent counter-revolution &amp; ensure support.</a:t>
            </a:r>
            <a:endParaRPr lang="en-GB" sz="2400" b="1" dirty="0"/>
          </a:p>
        </p:txBody>
      </p:sp>
      <p:sp>
        <p:nvSpPr>
          <p:cNvPr id="6" name="Rectangle 5"/>
          <p:cNvSpPr/>
          <p:nvPr/>
        </p:nvSpPr>
        <p:spPr>
          <a:xfrm>
            <a:off x="0" y="4459185"/>
            <a:ext cx="5795158" cy="242093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2400" b="1" u="sng" dirty="0" smtClean="0"/>
              <a:t>3.) Class Struggle</a:t>
            </a:r>
          </a:p>
          <a:p>
            <a:pPr algn="ctr"/>
            <a:endParaRPr lang="en-GB" sz="1100" b="1" u="sng" dirty="0"/>
          </a:p>
          <a:p>
            <a:pPr algn="ctr"/>
            <a:r>
              <a:rPr lang="en-GB" sz="2400" b="1" dirty="0" smtClean="0"/>
              <a:t>Mao worried that the CCP would become a new ruling class. The CCP had to be periodically rectified using struggle meetings, self-criticism &amp; re-education</a:t>
            </a:r>
            <a:endParaRPr lang="en-GB" sz="2400" b="1" dirty="0"/>
          </a:p>
        </p:txBody>
      </p:sp>
      <p:sp>
        <p:nvSpPr>
          <p:cNvPr id="7" name="Rectangle 6"/>
          <p:cNvSpPr/>
          <p:nvPr/>
        </p:nvSpPr>
        <p:spPr>
          <a:xfrm>
            <a:off x="5795158" y="-2"/>
            <a:ext cx="6396842" cy="254449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2400" b="1" u="sng" dirty="0" smtClean="0"/>
              <a:t>4.) Learning from the People</a:t>
            </a:r>
          </a:p>
          <a:p>
            <a:pPr algn="ctr"/>
            <a:endParaRPr lang="en-GB" sz="2400" b="1" u="sng" dirty="0" smtClean="0"/>
          </a:p>
          <a:p>
            <a:pPr algn="ctr"/>
            <a:r>
              <a:rPr lang="en-GB" sz="2400" b="1" dirty="0" smtClean="0"/>
              <a:t>Mao believed the CCP should listen to the people. The masses should act as a check on the power of the CCP.</a:t>
            </a:r>
            <a:endParaRPr lang="en-GB" sz="2400" b="1" dirty="0"/>
          </a:p>
          <a:p>
            <a:pPr algn="ctr"/>
            <a:endParaRPr lang="en-GB" sz="2400" b="1" dirty="0"/>
          </a:p>
        </p:txBody>
      </p:sp>
      <p:sp>
        <p:nvSpPr>
          <p:cNvPr id="8" name="Rectangle 7"/>
          <p:cNvSpPr/>
          <p:nvPr/>
        </p:nvSpPr>
        <p:spPr>
          <a:xfrm>
            <a:off x="5795158" y="2544495"/>
            <a:ext cx="6396842" cy="43356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b="1" u="sng" dirty="0" smtClean="0"/>
              <a:t>5.) Mass Mobilisation</a:t>
            </a:r>
          </a:p>
          <a:p>
            <a:pPr algn="ctr"/>
            <a:endParaRPr lang="en-GB" sz="2400" b="1" u="sng" dirty="0"/>
          </a:p>
          <a:p>
            <a:pPr algn="ctr"/>
            <a:r>
              <a:rPr lang="en-GB" sz="2400" b="1" dirty="0" smtClean="0"/>
              <a:t>Mao argued that the CCP’s main task was to mobilise the people in mass campaigns to achieve specific objectives. Mass mobilisations would be used to build infrastructure. He did not believe managers or experts were the key to economic advance. He believed people would be willing to work harder for the common good.</a:t>
            </a:r>
            <a:endParaRPr lang="en-GB" sz="2400" b="1" dirty="0"/>
          </a:p>
        </p:txBody>
      </p:sp>
    </p:spTree>
    <p:extLst>
      <p:ext uri="{BB962C8B-B14F-4D97-AF65-F5344CB8AC3E}">
        <p14:creationId xmlns:p14="http://schemas.microsoft.com/office/powerpoint/2010/main" val="320268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Mass Campaigns – Establishing a dictatorship?</a:t>
            </a:r>
            <a:endParaRPr lang="en-GB" b="1" u="sng" dirty="0">
              <a:solidFill>
                <a:schemeClr val="bg1"/>
              </a:solidFill>
            </a:endParaRPr>
          </a:p>
        </p:txBody>
      </p:sp>
      <p:sp>
        <p:nvSpPr>
          <p:cNvPr id="3" name="Content Placeholder 2"/>
          <p:cNvSpPr>
            <a:spLocks noGrp="1"/>
          </p:cNvSpPr>
          <p:nvPr>
            <p:ph idx="1"/>
          </p:nvPr>
        </p:nvSpPr>
        <p:spPr>
          <a:xfrm>
            <a:off x="0" y="1325562"/>
            <a:ext cx="7113319" cy="5532437"/>
          </a:xfrm>
        </p:spPr>
        <p:txBody>
          <a:bodyPr>
            <a:normAutofit/>
          </a:bodyPr>
          <a:lstStyle/>
          <a:p>
            <a:r>
              <a:rPr lang="en-GB" dirty="0" smtClean="0">
                <a:solidFill>
                  <a:srgbClr val="FF0000"/>
                </a:solidFill>
              </a:rPr>
              <a:t>Repression</a:t>
            </a:r>
            <a:r>
              <a:rPr lang="en-GB" dirty="0" smtClean="0">
                <a:solidFill>
                  <a:schemeClr val="bg1"/>
                </a:solidFill>
              </a:rPr>
              <a:t> and </a:t>
            </a:r>
            <a:r>
              <a:rPr lang="en-GB" dirty="0" smtClean="0">
                <a:solidFill>
                  <a:srgbClr val="FF0000"/>
                </a:solidFill>
              </a:rPr>
              <a:t>terror</a:t>
            </a:r>
            <a:r>
              <a:rPr lang="en-GB" dirty="0" smtClean="0">
                <a:solidFill>
                  <a:schemeClr val="bg1"/>
                </a:solidFill>
              </a:rPr>
              <a:t> were key weapons in the CCP’s struggle to control China after 1949.</a:t>
            </a:r>
          </a:p>
          <a:p>
            <a:endParaRPr lang="en-GB" dirty="0">
              <a:solidFill>
                <a:schemeClr val="bg1"/>
              </a:solidFill>
            </a:endParaRPr>
          </a:p>
          <a:p>
            <a:r>
              <a:rPr lang="en-GB" dirty="0" smtClean="0">
                <a:solidFill>
                  <a:schemeClr val="bg1"/>
                </a:solidFill>
              </a:rPr>
              <a:t>The machinery of repression used by the State included </a:t>
            </a:r>
            <a:r>
              <a:rPr lang="en-GB" dirty="0" smtClean="0">
                <a:solidFill>
                  <a:srgbClr val="FF0000"/>
                </a:solidFill>
              </a:rPr>
              <a:t>propaganda campaigns </a:t>
            </a:r>
            <a:r>
              <a:rPr lang="en-GB" dirty="0" smtClean="0">
                <a:solidFill>
                  <a:schemeClr val="bg1"/>
                </a:solidFill>
              </a:rPr>
              <a:t>to isolate and shame the chosen targets, the </a:t>
            </a:r>
            <a:r>
              <a:rPr lang="en-GB" dirty="0" smtClean="0">
                <a:solidFill>
                  <a:srgbClr val="FF0000"/>
                </a:solidFill>
              </a:rPr>
              <a:t>police</a:t>
            </a:r>
            <a:r>
              <a:rPr lang="en-GB" dirty="0" smtClean="0">
                <a:solidFill>
                  <a:schemeClr val="bg1"/>
                </a:solidFill>
              </a:rPr>
              <a:t>, the </a:t>
            </a:r>
            <a:r>
              <a:rPr lang="en-GB" dirty="0" smtClean="0">
                <a:solidFill>
                  <a:srgbClr val="FF0000"/>
                </a:solidFill>
              </a:rPr>
              <a:t>courts</a:t>
            </a:r>
            <a:r>
              <a:rPr lang="en-GB" dirty="0" smtClean="0">
                <a:solidFill>
                  <a:schemeClr val="bg1"/>
                </a:solidFill>
              </a:rPr>
              <a:t>, </a:t>
            </a:r>
            <a:r>
              <a:rPr lang="en-GB" dirty="0" smtClean="0">
                <a:solidFill>
                  <a:srgbClr val="FF0000"/>
                </a:solidFill>
              </a:rPr>
              <a:t>imprisonment</a:t>
            </a:r>
            <a:r>
              <a:rPr lang="en-GB" dirty="0" smtClean="0">
                <a:solidFill>
                  <a:schemeClr val="bg1"/>
                </a:solidFill>
              </a:rPr>
              <a:t> and </a:t>
            </a:r>
            <a:r>
              <a:rPr lang="en-GB" dirty="0" smtClean="0">
                <a:solidFill>
                  <a:srgbClr val="FF0000"/>
                </a:solidFill>
              </a:rPr>
              <a:t>executions</a:t>
            </a:r>
            <a:r>
              <a:rPr lang="en-GB" dirty="0" smtClean="0">
                <a:solidFill>
                  <a:schemeClr val="bg1"/>
                </a:solidFill>
              </a:rPr>
              <a:t>. </a:t>
            </a:r>
          </a:p>
          <a:p>
            <a:endParaRPr lang="en-GB" dirty="0">
              <a:solidFill>
                <a:schemeClr val="bg1"/>
              </a:solidFill>
            </a:endParaRPr>
          </a:p>
          <a:p>
            <a:r>
              <a:rPr lang="en-GB" dirty="0" smtClean="0">
                <a:solidFill>
                  <a:schemeClr val="bg1"/>
                </a:solidFill>
              </a:rPr>
              <a:t>Between 1950-1952, Mao used </a:t>
            </a:r>
            <a:r>
              <a:rPr lang="en-GB" dirty="0" smtClean="0">
                <a:solidFill>
                  <a:srgbClr val="FF0000"/>
                </a:solidFill>
              </a:rPr>
              <a:t>mass mobilisation campaigns</a:t>
            </a:r>
            <a:r>
              <a:rPr lang="en-GB" dirty="0" smtClean="0">
                <a:solidFill>
                  <a:schemeClr val="bg1"/>
                </a:solidFill>
              </a:rPr>
              <a:t> against corruption and the bourgeoisie – further increasing his </a:t>
            </a:r>
            <a:r>
              <a:rPr lang="en-GB" dirty="0" smtClean="0">
                <a:solidFill>
                  <a:srgbClr val="FF0000"/>
                </a:solidFill>
              </a:rPr>
              <a:t>control</a:t>
            </a:r>
            <a:r>
              <a:rPr lang="en-GB" dirty="0" smtClean="0">
                <a:solidFill>
                  <a:schemeClr val="bg1"/>
                </a:solidFill>
              </a:rPr>
              <a:t> over society:</a:t>
            </a:r>
            <a:endParaRPr lang="en-GB" dirty="0">
              <a:solidFill>
                <a:schemeClr val="bg1"/>
              </a:solidFill>
            </a:endParaRPr>
          </a:p>
        </p:txBody>
      </p:sp>
      <p:sp>
        <p:nvSpPr>
          <p:cNvPr id="4" name="Rectangle 3"/>
          <p:cNvSpPr/>
          <p:nvPr/>
        </p:nvSpPr>
        <p:spPr>
          <a:xfrm>
            <a:off x="7315200" y="1211283"/>
            <a:ext cx="4619501" cy="149629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800" b="1" dirty="0" smtClean="0"/>
              <a:t>1950 – ‘</a:t>
            </a:r>
            <a:r>
              <a:rPr lang="en-GB" sz="2800" b="1" u="sng" dirty="0" smtClean="0"/>
              <a:t>The Three Mountains</a:t>
            </a:r>
            <a:r>
              <a:rPr lang="en-GB" sz="2800" b="1" dirty="0" smtClean="0"/>
              <a:t>’ campaign against feudalism, capitalism and imperialism.</a:t>
            </a:r>
            <a:endParaRPr lang="en-GB" sz="2800" b="1" dirty="0"/>
          </a:p>
        </p:txBody>
      </p:sp>
      <p:sp>
        <p:nvSpPr>
          <p:cNvPr id="5" name="Rectangle 4"/>
          <p:cNvSpPr/>
          <p:nvPr/>
        </p:nvSpPr>
        <p:spPr>
          <a:xfrm>
            <a:off x="7315199" y="2824348"/>
            <a:ext cx="4619501" cy="17832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1951 – The ‘</a:t>
            </a:r>
            <a:r>
              <a:rPr lang="en-GB" sz="2800" b="1" u="sng" dirty="0" smtClean="0"/>
              <a:t>Three Antis Campaign</a:t>
            </a:r>
            <a:r>
              <a:rPr lang="en-GB" sz="2800" b="1" dirty="0" smtClean="0"/>
              <a:t>’ launched against corruption, waste and bureaucracy.</a:t>
            </a:r>
            <a:endParaRPr lang="en-GB" sz="2800" b="1" dirty="0"/>
          </a:p>
        </p:txBody>
      </p:sp>
      <p:sp>
        <p:nvSpPr>
          <p:cNvPr id="6" name="Rectangle 5"/>
          <p:cNvSpPr/>
          <p:nvPr/>
        </p:nvSpPr>
        <p:spPr>
          <a:xfrm>
            <a:off x="7315199" y="4724400"/>
            <a:ext cx="4619501" cy="178327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2800" b="1" dirty="0" smtClean="0"/>
              <a:t>1952 – The ‘</a:t>
            </a:r>
            <a:r>
              <a:rPr lang="en-GB" sz="2800" b="1" u="sng" dirty="0" smtClean="0"/>
              <a:t>Five Antis Campaign</a:t>
            </a:r>
            <a:r>
              <a:rPr lang="en-GB" sz="2800" b="1" dirty="0" smtClean="0"/>
              <a:t>’ against bribery, tax evasion, fraud &amp; spying.</a:t>
            </a:r>
            <a:endParaRPr lang="en-GB" sz="2800" b="1" dirty="0"/>
          </a:p>
        </p:txBody>
      </p:sp>
    </p:spTree>
    <p:extLst>
      <p:ext uri="{BB962C8B-B14F-4D97-AF65-F5344CB8AC3E}">
        <p14:creationId xmlns:p14="http://schemas.microsoft.com/office/powerpoint/2010/main" val="249243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1325563"/>
          </a:xfrm>
        </p:spPr>
        <p:txBody>
          <a:bodyPr/>
          <a:lstStyle/>
          <a:p>
            <a:r>
              <a:rPr lang="en-GB" b="1" u="sng" dirty="0" smtClean="0">
                <a:solidFill>
                  <a:schemeClr val="bg1"/>
                </a:solidFill>
              </a:rPr>
              <a:t>The Hundred Flowers Campaign 1956-1957</a:t>
            </a:r>
            <a:endParaRPr lang="en-GB" b="1" u="sng" dirty="0">
              <a:solidFill>
                <a:schemeClr val="bg1"/>
              </a:solidFill>
            </a:endParaRPr>
          </a:p>
        </p:txBody>
      </p:sp>
      <p:sp>
        <p:nvSpPr>
          <p:cNvPr id="3" name="Content Placeholder 2"/>
          <p:cNvSpPr>
            <a:spLocks noGrp="1"/>
          </p:cNvSpPr>
          <p:nvPr>
            <p:ph idx="1"/>
          </p:nvPr>
        </p:nvSpPr>
        <p:spPr>
          <a:xfrm>
            <a:off x="0" y="1325562"/>
            <a:ext cx="8015844" cy="5532437"/>
          </a:xfrm>
        </p:spPr>
        <p:txBody>
          <a:bodyPr>
            <a:normAutofit/>
          </a:bodyPr>
          <a:lstStyle/>
          <a:p>
            <a:r>
              <a:rPr lang="en-GB" dirty="0" smtClean="0">
                <a:solidFill>
                  <a:schemeClr val="bg1"/>
                </a:solidFill>
              </a:rPr>
              <a:t>In 1956 Mao launched what became known as the </a:t>
            </a:r>
            <a:r>
              <a:rPr lang="en-GB" dirty="0" smtClean="0">
                <a:solidFill>
                  <a:srgbClr val="FF0000"/>
                </a:solidFill>
              </a:rPr>
              <a:t>Hundred Flowers Campaign </a:t>
            </a:r>
            <a:r>
              <a:rPr lang="en-GB" dirty="0" smtClean="0">
                <a:solidFill>
                  <a:schemeClr val="bg1"/>
                </a:solidFill>
              </a:rPr>
              <a:t>which allowed free discussion and criticism of the government and its work.</a:t>
            </a:r>
          </a:p>
          <a:p>
            <a:endParaRPr lang="en-GB" dirty="0" smtClean="0">
              <a:solidFill>
                <a:schemeClr val="bg1"/>
              </a:solidFill>
            </a:endParaRPr>
          </a:p>
          <a:p>
            <a:r>
              <a:rPr lang="en-GB" dirty="0" smtClean="0">
                <a:solidFill>
                  <a:schemeClr val="bg1"/>
                </a:solidFill>
              </a:rPr>
              <a:t>There was a </a:t>
            </a:r>
            <a:r>
              <a:rPr lang="en-GB" dirty="0" smtClean="0">
                <a:solidFill>
                  <a:srgbClr val="FF0000"/>
                </a:solidFill>
              </a:rPr>
              <a:t>huge rush of criticism </a:t>
            </a:r>
            <a:r>
              <a:rPr lang="en-GB" dirty="0" smtClean="0">
                <a:solidFill>
                  <a:schemeClr val="bg1"/>
                </a:solidFill>
              </a:rPr>
              <a:t>of Mao, the government and the CCP. Many people publically criticised the five year plan.</a:t>
            </a:r>
          </a:p>
          <a:p>
            <a:endParaRPr lang="en-GB" dirty="0">
              <a:solidFill>
                <a:schemeClr val="bg1"/>
              </a:solidFill>
            </a:endParaRPr>
          </a:p>
          <a:p>
            <a:r>
              <a:rPr lang="en-GB" dirty="0" smtClean="0">
                <a:solidFill>
                  <a:schemeClr val="bg1"/>
                </a:solidFill>
              </a:rPr>
              <a:t>This was </a:t>
            </a:r>
            <a:r>
              <a:rPr lang="en-GB" dirty="0" smtClean="0">
                <a:solidFill>
                  <a:srgbClr val="FF0000"/>
                </a:solidFill>
              </a:rPr>
              <a:t>too much for Mao </a:t>
            </a:r>
            <a:r>
              <a:rPr lang="en-GB" dirty="0" smtClean="0">
                <a:solidFill>
                  <a:schemeClr val="bg1"/>
                </a:solidFill>
              </a:rPr>
              <a:t>who launched an ‘</a:t>
            </a:r>
            <a:r>
              <a:rPr lang="en-GB" dirty="0" smtClean="0">
                <a:solidFill>
                  <a:srgbClr val="FF0000"/>
                </a:solidFill>
              </a:rPr>
              <a:t>Anti-Rightist Campaign</a:t>
            </a:r>
            <a:r>
              <a:rPr lang="en-GB" dirty="0" smtClean="0">
                <a:solidFill>
                  <a:schemeClr val="bg1"/>
                </a:solidFill>
              </a:rPr>
              <a:t>’ in June 1957. Everything went into reverse and critics were persecuted.</a:t>
            </a:r>
            <a:endParaRPr lang="en-GB" dirty="0">
              <a:solidFill>
                <a:schemeClr val="bg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15844" y="1217714"/>
            <a:ext cx="3598223" cy="5386561"/>
          </a:xfrm>
          <a:prstGeom prst="rect">
            <a:avLst/>
          </a:prstGeom>
          <a:ln>
            <a:noFill/>
          </a:ln>
          <a:effectLst>
            <a:softEdge rad="112500"/>
          </a:effectLst>
        </p:spPr>
      </p:pic>
      <p:sp>
        <p:nvSpPr>
          <p:cNvPr id="9" name="Rectangle 8"/>
          <p:cNvSpPr/>
          <p:nvPr/>
        </p:nvSpPr>
        <p:spPr>
          <a:xfrm>
            <a:off x="7825839" y="1072809"/>
            <a:ext cx="4037610" cy="12547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smtClean="0"/>
              <a:t>1. The leading critics were forced to retract their statements.</a:t>
            </a:r>
            <a:endParaRPr lang="en-GB" sz="2800" b="1" dirty="0"/>
          </a:p>
        </p:txBody>
      </p:sp>
      <p:sp>
        <p:nvSpPr>
          <p:cNvPr id="10" name="Rectangle 9"/>
          <p:cNvSpPr/>
          <p:nvPr/>
        </p:nvSpPr>
        <p:spPr>
          <a:xfrm>
            <a:off x="7825839" y="2323809"/>
            <a:ext cx="4037610" cy="2183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2. Critics had to make public confessions and submit themselves to ‘re-education’. They were sent off to camps for ‘thought reform’.</a:t>
            </a:r>
            <a:endParaRPr lang="en-GB" sz="2400" b="1" dirty="0"/>
          </a:p>
        </p:txBody>
      </p:sp>
      <p:sp>
        <p:nvSpPr>
          <p:cNvPr id="11" name="Rectangle 10"/>
          <p:cNvSpPr/>
          <p:nvPr/>
        </p:nvSpPr>
        <p:spPr>
          <a:xfrm>
            <a:off x="7825839" y="4506929"/>
            <a:ext cx="4037610" cy="8781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smtClean="0"/>
              <a:t>3. Others were sacked from their jobs.</a:t>
            </a:r>
            <a:endParaRPr lang="en-GB" sz="2800" b="1" dirty="0"/>
          </a:p>
        </p:txBody>
      </p:sp>
      <p:sp>
        <p:nvSpPr>
          <p:cNvPr id="12" name="Rectangle 11"/>
          <p:cNvSpPr/>
          <p:nvPr/>
        </p:nvSpPr>
        <p:spPr>
          <a:xfrm>
            <a:off x="7825839" y="5385101"/>
            <a:ext cx="4037610" cy="12440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smtClean="0"/>
              <a:t>4. People were forbidden to speak freely and the press was censored.</a:t>
            </a:r>
            <a:endParaRPr lang="en-GB" sz="2800" b="1" dirty="0"/>
          </a:p>
        </p:txBody>
      </p:sp>
    </p:spTree>
    <p:extLst>
      <p:ext uri="{BB962C8B-B14F-4D97-AF65-F5344CB8AC3E}">
        <p14:creationId xmlns:p14="http://schemas.microsoft.com/office/powerpoint/2010/main" val="124678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016806"/>
          </a:xfrm>
        </p:spPr>
        <p:txBody>
          <a:bodyPr/>
          <a:lstStyle/>
          <a:p>
            <a:r>
              <a:rPr lang="en-GB" b="1" u="sng" dirty="0" smtClean="0">
                <a:solidFill>
                  <a:schemeClr val="bg1"/>
                </a:solidFill>
              </a:rPr>
              <a:t>Reasons for the Hundred Flowers Campaign</a:t>
            </a:r>
            <a:endParaRPr lang="en-GB" b="1" u="sng" dirty="0">
              <a:solidFill>
                <a:schemeClr val="bg1"/>
              </a:solidFill>
            </a:endParaRPr>
          </a:p>
        </p:txBody>
      </p:sp>
      <p:sp>
        <p:nvSpPr>
          <p:cNvPr id="3" name="Content Placeholder 2"/>
          <p:cNvSpPr>
            <a:spLocks noGrp="1"/>
          </p:cNvSpPr>
          <p:nvPr>
            <p:ph idx="1"/>
          </p:nvPr>
        </p:nvSpPr>
        <p:spPr>
          <a:xfrm>
            <a:off x="0" y="1016804"/>
            <a:ext cx="7695210" cy="5841195"/>
          </a:xfrm>
        </p:spPr>
        <p:txBody>
          <a:bodyPr>
            <a:normAutofit/>
          </a:bodyPr>
          <a:lstStyle/>
          <a:p>
            <a:r>
              <a:rPr lang="en-GB" dirty="0" smtClean="0">
                <a:solidFill>
                  <a:schemeClr val="bg1"/>
                </a:solidFill>
              </a:rPr>
              <a:t>There is much debate about Mao’s </a:t>
            </a:r>
            <a:r>
              <a:rPr lang="en-GB" dirty="0" smtClean="0">
                <a:solidFill>
                  <a:srgbClr val="FF0000"/>
                </a:solidFill>
              </a:rPr>
              <a:t>motives</a:t>
            </a:r>
            <a:r>
              <a:rPr lang="en-GB" dirty="0" smtClean="0">
                <a:solidFill>
                  <a:schemeClr val="bg1"/>
                </a:solidFill>
              </a:rPr>
              <a:t> for the Campaign and historians have drawn some </a:t>
            </a:r>
            <a:r>
              <a:rPr lang="en-GB" dirty="0" smtClean="0">
                <a:solidFill>
                  <a:srgbClr val="FF0000"/>
                </a:solidFill>
              </a:rPr>
              <a:t>sharply different conclusions </a:t>
            </a:r>
            <a:r>
              <a:rPr lang="en-GB" dirty="0" smtClean="0">
                <a:solidFill>
                  <a:schemeClr val="bg1"/>
                </a:solidFill>
              </a:rPr>
              <a:t>about Mao’s motives in launching the campaign:</a:t>
            </a:r>
          </a:p>
          <a:p>
            <a:endParaRPr lang="en-GB" dirty="0">
              <a:solidFill>
                <a:schemeClr val="bg1"/>
              </a:solidFill>
            </a:endParaRPr>
          </a:p>
          <a:p>
            <a:pPr marL="514350" indent="-514350">
              <a:buFont typeface="+mj-lt"/>
              <a:buAutoNum type="arabicPeriod"/>
            </a:pPr>
            <a:r>
              <a:rPr lang="en-GB" dirty="0" smtClean="0">
                <a:solidFill>
                  <a:schemeClr val="bg1"/>
                </a:solidFill>
              </a:rPr>
              <a:t>One school of thought argues that he </a:t>
            </a:r>
            <a:r>
              <a:rPr lang="en-GB" dirty="0" smtClean="0">
                <a:solidFill>
                  <a:srgbClr val="FF0000"/>
                </a:solidFill>
              </a:rPr>
              <a:t>genuinely encouraged free speech and criticism </a:t>
            </a:r>
            <a:r>
              <a:rPr lang="en-GB" dirty="0" smtClean="0">
                <a:solidFill>
                  <a:schemeClr val="bg1"/>
                </a:solidFill>
              </a:rPr>
              <a:t>but was shocked by the reaction and then clamped down on his critics.</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The other school of thought believes that the Campaign was a </a:t>
            </a:r>
            <a:r>
              <a:rPr lang="en-GB" dirty="0" smtClean="0">
                <a:solidFill>
                  <a:srgbClr val="FF0000"/>
                </a:solidFill>
              </a:rPr>
              <a:t>deliberate plan by Mao </a:t>
            </a:r>
            <a:r>
              <a:rPr lang="en-GB" dirty="0" smtClean="0">
                <a:solidFill>
                  <a:schemeClr val="bg1"/>
                </a:solidFill>
              </a:rPr>
              <a:t>to flush out critics of the government and CCP.</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76680" y="3937401"/>
            <a:ext cx="4153024" cy="2754844"/>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6680" y="1016804"/>
            <a:ext cx="4153024" cy="2778751"/>
          </a:xfrm>
          <a:prstGeom prst="rect">
            <a:avLst/>
          </a:prstGeom>
          <a:ln>
            <a:noFill/>
          </a:ln>
          <a:effectLst>
            <a:softEdge rad="112500"/>
          </a:effectLst>
        </p:spPr>
      </p:pic>
    </p:spTree>
    <p:extLst>
      <p:ext uri="{BB962C8B-B14F-4D97-AF65-F5344CB8AC3E}">
        <p14:creationId xmlns:p14="http://schemas.microsoft.com/office/powerpoint/2010/main" val="44821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016806"/>
          </a:xfrm>
        </p:spPr>
        <p:txBody>
          <a:bodyPr>
            <a:normAutofit fontScale="90000"/>
          </a:bodyPr>
          <a:lstStyle/>
          <a:p>
            <a:r>
              <a:rPr lang="en-GB" b="1" u="sng" dirty="0" smtClean="0">
                <a:solidFill>
                  <a:schemeClr val="bg1"/>
                </a:solidFill>
              </a:rPr>
              <a:t>Consequences of the Hundred Flowers Campaign</a:t>
            </a:r>
            <a:endParaRPr lang="en-GB" b="1" u="sng" dirty="0">
              <a:solidFill>
                <a:schemeClr val="bg1"/>
              </a:solidFill>
            </a:endParaRPr>
          </a:p>
        </p:txBody>
      </p:sp>
      <p:sp>
        <p:nvSpPr>
          <p:cNvPr id="3" name="Content Placeholder 2"/>
          <p:cNvSpPr>
            <a:spLocks noGrp="1"/>
          </p:cNvSpPr>
          <p:nvPr>
            <p:ph idx="1"/>
          </p:nvPr>
        </p:nvSpPr>
        <p:spPr>
          <a:xfrm>
            <a:off x="0" y="1016804"/>
            <a:ext cx="7695210" cy="5841195"/>
          </a:xfrm>
        </p:spPr>
        <p:txBody>
          <a:bodyPr>
            <a:normAutofit fontScale="92500"/>
          </a:bodyPr>
          <a:lstStyle/>
          <a:p>
            <a:r>
              <a:rPr lang="en-GB" dirty="0" smtClean="0">
                <a:solidFill>
                  <a:schemeClr val="bg1"/>
                </a:solidFill>
              </a:rPr>
              <a:t>Make sure you can remember </a:t>
            </a:r>
            <a:r>
              <a:rPr lang="en-GB" u="sng" dirty="0" smtClean="0">
                <a:solidFill>
                  <a:schemeClr val="bg1"/>
                </a:solidFill>
              </a:rPr>
              <a:t>at least 2 effects</a:t>
            </a:r>
            <a:r>
              <a:rPr lang="en-GB" dirty="0" smtClean="0">
                <a:solidFill>
                  <a:schemeClr val="bg1"/>
                </a:solidFill>
              </a:rPr>
              <a:t> of the campaign:</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The Hundred Flowers campaign, and the anti-rightist campaign into which in evolved , </a:t>
            </a:r>
            <a:r>
              <a:rPr lang="en-GB" b="1" dirty="0" smtClean="0">
                <a:solidFill>
                  <a:srgbClr val="FF0000"/>
                </a:solidFill>
              </a:rPr>
              <a:t>silenced criticism </a:t>
            </a:r>
            <a:r>
              <a:rPr lang="en-GB" dirty="0" smtClean="0">
                <a:solidFill>
                  <a:schemeClr val="bg1"/>
                </a:solidFill>
              </a:rPr>
              <a:t>of the communist regime for a generation.</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Party unity was </a:t>
            </a:r>
            <a:r>
              <a:rPr lang="en-GB" dirty="0" smtClean="0">
                <a:solidFill>
                  <a:srgbClr val="FF0000"/>
                </a:solidFill>
              </a:rPr>
              <a:t>strengthened</a:t>
            </a:r>
            <a:r>
              <a:rPr lang="en-GB" dirty="0" smtClean="0">
                <a:solidFill>
                  <a:schemeClr val="bg1"/>
                </a:solidFill>
              </a:rPr>
              <a:t>. </a:t>
            </a:r>
            <a:endParaRPr lang="en-GB" dirty="0">
              <a:solidFill>
                <a:schemeClr val="bg1"/>
              </a:solidFill>
            </a:endParaRPr>
          </a:p>
          <a:p>
            <a:pPr marL="514350" indent="-514350">
              <a:buFont typeface="+mj-lt"/>
              <a:buAutoNum type="arabicPeriod"/>
            </a:pPr>
            <a:endParaRPr lang="en-GB" dirty="0" smtClean="0">
              <a:solidFill>
                <a:schemeClr val="bg1"/>
              </a:solidFill>
            </a:endParaRPr>
          </a:p>
          <a:p>
            <a:pPr marL="514350" indent="-514350">
              <a:buFont typeface="+mj-lt"/>
              <a:buAutoNum type="arabicPeriod"/>
            </a:pPr>
            <a:r>
              <a:rPr lang="en-GB" dirty="0" smtClean="0">
                <a:solidFill>
                  <a:schemeClr val="bg1"/>
                </a:solidFill>
              </a:rPr>
              <a:t>Mao’s position was </a:t>
            </a:r>
            <a:r>
              <a:rPr lang="en-GB" dirty="0" smtClean="0">
                <a:solidFill>
                  <a:srgbClr val="FF0000"/>
                </a:solidFill>
              </a:rPr>
              <a:t>unchallengeable</a:t>
            </a:r>
            <a:r>
              <a:rPr lang="en-GB" dirty="0" smtClean="0">
                <a:solidFill>
                  <a:schemeClr val="bg1"/>
                </a:solidFill>
              </a:rPr>
              <a:t>.</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Intellectual life in China came to a </a:t>
            </a:r>
            <a:r>
              <a:rPr lang="en-GB" dirty="0" smtClean="0">
                <a:solidFill>
                  <a:srgbClr val="FF0000"/>
                </a:solidFill>
              </a:rPr>
              <a:t>virtual standstill</a:t>
            </a:r>
            <a:r>
              <a:rPr lang="en-GB" dirty="0" smtClean="0">
                <a:solidFill>
                  <a:schemeClr val="bg1"/>
                </a:solidFill>
              </a:rPr>
              <a:t>.</a:t>
            </a: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17427" y="1352798"/>
            <a:ext cx="4276106" cy="4905498"/>
          </a:xfrm>
          <a:prstGeom prst="rect">
            <a:avLst/>
          </a:prstGeom>
        </p:spPr>
      </p:pic>
    </p:spTree>
    <p:extLst>
      <p:ext uri="{BB962C8B-B14F-4D97-AF65-F5344CB8AC3E}">
        <p14:creationId xmlns:p14="http://schemas.microsoft.com/office/powerpoint/2010/main" val="411259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855</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How did Mao establish a one-party state in China?</vt:lpstr>
      <vt:lpstr>The ‘One-Party State’</vt:lpstr>
      <vt:lpstr>‘Thought Reform’ or ‘Thought Control’?</vt:lpstr>
      <vt:lpstr>Mao Zedong Thought</vt:lpstr>
      <vt:lpstr>PowerPoint Presentation</vt:lpstr>
      <vt:lpstr>Mass Campaigns – Establishing a dictatorship?</vt:lpstr>
      <vt:lpstr>The Hundred Flowers Campaign 1956-1957</vt:lpstr>
      <vt:lpstr>Reasons for the Hundred Flowers Campaign</vt:lpstr>
      <vt:lpstr>Consequences of the Hundred Flowers Campaign</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political changes did Mao implement?</dc:title>
  <dc:creator>Stephen Budd</dc:creator>
  <cp:lastModifiedBy>Stephen Budd</cp:lastModifiedBy>
  <cp:revision>24</cp:revision>
  <dcterms:created xsi:type="dcterms:W3CDTF">2013-02-24T11:24:52Z</dcterms:created>
  <dcterms:modified xsi:type="dcterms:W3CDTF">2013-02-27T06:32:56Z</dcterms:modified>
</cp:coreProperties>
</file>